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94" r:id="rId4"/>
  </p:sldMasterIdLst>
  <p:notesMasterIdLst>
    <p:notesMasterId r:id="rId37"/>
  </p:notesMasterIdLst>
  <p:sldIdLst>
    <p:sldId id="256" r:id="rId5"/>
    <p:sldId id="300" r:id="rId6"/>
    <p:sldId id="259" r:id="rId7"/>
    <p:sldId id="267" r:id="rId8"/>
    <p:sldId id="321" r:id="rId9"/>
    <p:sldId id="260" r:id="rId10"/>
    <p:sldId id="356" r:id="rId11"/>
    <p:sldId id="360" r:id="rId12"/>
    <p:sldId id="361" r:id="rId13"/>
    <p:sldId id="362" r:id="rId14"/>
    <p:sldId id="368" r:id="rId15"/>
    <p:sldId id="385" r:id="rId16"/>
    <p:sldId id="326" r:id="rId17"/>
    <p:sldId id="333" r:id="rId18"/>
    <p:sldId id="375" r:id="rId19"/>
    <p:sldId id="316" r:id="rId20"/>
    <p:sldId id="350" r:id="rId21"/>
    <p:sldId id="324" r:id="rId22"/>
    <p:sldId id="384" r:id="rId23"/>
    <p:sldId id="348" r:id="rId24"/>
    <p:sldId id="272" r:id="rId25"/>
    <p:sldId id="274" r:id="rId26"/>
    <p:sldId id="292" r:id="rId27"/>
    <p:sldId id="327" r:id="rId28"/>
    <p:sldId id="352" r:id="rId29"/>
    <p:sldId id="297" r:id="rId30"/>
    <p:sldId id="377" r:id="rId31"/>
    <p:sldId id="322" r:id="rId32"/>
    <p:sldId id="358" r:id="rId33"/>
    <p:sldId id="359" r:id="rId34"/>
    <p:sldId id="282" r:id="rId35"/>
    <p:sldId id="309"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603"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C8C594-D0E1-4D02-93D9-EEE912C77CCE}" type="datetimeFigureOut">
              <a:rPr lang="en-US" smtClean="0"/>
              <a:t>4/13/2023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1A099B-CC6F-4259-A77C-B6E75CB5B00F}" type="slidenum">
              <a:rPr lang="en-US" smtClean="0"/>
              <a:t>‹#›</a:t>
            </a:fld>
            <a:endParaRPr lang="en-US"/>
          </a:p>
        </p:txBody>
      </p:sp>
    </p:spTree>
    <p:extLst>
      <p:ext uri="{BB962C8B-B14F-4D97-AF65-F5344CB8AC3E}">
        <p14:creationId xmlns:p14="http://schemas.microsoft.com/office/powerpoint/2010/main" val="3263113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BF898E9E-121D-41CC-8871-55B039ECAAC5}"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334058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21A007-A08B-4B4B-89E5-FEB378EAF4DB}"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3120856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2082257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3904876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2635960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12618529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20037522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17498011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341043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3745786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21A007-A08B-4B4B-89E5-FEB378EAF4DB}"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700202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21A007-A08B-4B4B-89E5-FEB378EAF4DB}"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1376190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821A007-A08B-4B4B-89E5-FEB378EAF4DB}" type="datetimeFigureOut">
              <a:rPr lang="en-US" smtClean="0"/>
              <a:t>4/13/2023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674520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21A007-A08B-4B4B-89E5-FEB378EAF4DB}" type="datetimeFigureOut">
              <a:rPr lang="en-US" smtClean="0"/>
              <a:t>4/13/2023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2525879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21A007-A08B-4B4B-89E5-FEB378EAF4DB}" type="datetimeFigureOut">
              <a:rPr lang="en-US" smtClean="0"/>
              <a:t>4/13/2023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2799600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21A007-A08B-4B4B-89E5-FEB378EAF4DB}"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203649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21A007-A08B-4B4B-89E5-FEB378EAF4DB}"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98E9E-121D-41CC-8871-55B039ECAAC5}" type="slidenum">
              <a:rPr lang="en-US" smtClean="0"/>
              <a:t>‹#›</a:t>
            </a:fld>
            <a:endParaRPr lang="en-US"/>
          </a:p>
        </p:txBody>
      </p:sp>
    </p:spTree>
    <p:extLst>
      <p:ext uri="{BB962C8B-B14F-4D97-AF65-F5344CB8AC3E}">
        <p14:creationId xmlns:p14="http://schemas.microsoft.com/office/powerpoint/2010/main" val="1244000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821A007-A08B-4B4B-89E5-FEB378EAF4DB}" type="datetimeFigureOut">
              <a:rPr lang="en-US" smtClean="0"/>
              <a:t>4/13/2023</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F898E9E-121D-41CC-8871-55B039ECAAC5}" type="slidenum">
              <a:rPr lang="en-US" smtClean="0"/>
              <a:t>‹#›</a:t>
            </a:fld>
            <a:endParaRPr lang="en-US"/>
          </a:p>
        </p:txBody>
      </p:sp>
    </p:spTree>
    <p:extLst>
      <p:ext uri="{BB962C8B-B14F-4D97-AF65-F5344CB8AC3E}">
        <p14:creationId xmlns:p14="http://schemas.microsoft.com/office/powerpoint/2010/main" val="282143737"/>
      </p:ext>
    </p:extLst>
  </p:cSld>
  <p:clrMap bg1="lt1" tx1="dk1" bg2="lt2" tx2="dk2" accent1="accent1" accent2="accent2" accent3="accent3" accent4="accent4" accent5="accent5" accent6="accent6" hlink="hlink" folHlink="folHlink"/>
  <p:sldLayoutIdLst>
    <p:sldLayoutId id="2147484195" r:id="rId1"/>
    <p:sldLayoutId id="2147484196" r:id="rId2"/>
    <p:sldLayoutId id="2147484197" r:id="rId3"/>
    <p:sldLayoutId id="2147484198" r:id="rId4"/>
    <p:sldLayoutId id="2147484199" r:id="rId5"/>
    <p:sldLayoutId id="2147484200" r:id="rId6"/>
    <p:sldLayoutId id="2147484201" r:id="rId7"/>
    <p:sldLayoutId id="2147484202" r:id="rId8"/>
    <p:sldLayoutId id="2147484203" r:id="rId9"/>
    <p:sldLayoutId id="2147484204" r:id="rId10"/>
    <p:sldLayoutId id="2147484205" r:id="rId11"/>
    <p:sldLayoutId id="2147484206" r:id="rId12"/>
    <p:sldLayoutId id="2147484207" r:id="rId13"/>
    <p:sldLayoutId id="2147484208" r:id="rId14"/>
    <p:sldLayoutId id="2147484209" r:id="rId15"/>
    <p:sldLayoutId id="2147484210" r:id="rId16"/>
    <p:sldLayoutId id="214748421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dt5602vnjxv0c.cloudfront.net/portals/54854/docs/redcardejectionnotice6.2.22rev.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ussoccer.app.box.com/s/4ilz7t8ewe6pk456y8rhy78gx2ujxcv0" TargetMode="External"/><Relationship Id="rId3" Type="http://schemas.openxmlformats.org/officeDocument/2006/relationships/hyperlink" Target="https://ussoccer.app.box.com/s/oxrawsdd69pbw1q8r1wdq5jw2uap9bmi" TargetMode="External"/><Relationship Id="rId7" Type="http://schemas.openxmlformats.org/officeDocument/2006/relationships/hyperlink" Target="https://ussoccer.app.box.com/s/g8gsh8hj301xf6oofto9423kic418k09" TargetMode="External"/><Relationship Id="rId2" Type="http://schemas.openxmlformats.org/officeDocument/2006/relationships/hyperlink" Target="https://ussoccer.app.box.com/s/oppdmjjb90w9h2qs2b7r0xynd19qzjmf" TargetMode="External"/><Relationship Id="rId1" Type="http://schemas.openxmlformats.org/officeDocument/2006/relationships/slideLayout" Target="../slideLayouts/slideLayout2.xml"/><Relationship Id="rId6" Type="http://schemas.openxmlformats.org/officeDocument/2006/relationships/hyperlink" Target="https://ussoccer.app.box.com/s/5n09kv1nauu2wl3ygr9b8sx3qhvak37z" TargetMode="External"/><Relationship Id="rId5" Type="http://schemas.openxmlformats.org/officeDocument/2006/relationships/hyperlink" Target="https://ussoccer.app.box.com/s/rq5tgj1zvwgplo1mhyigirot8c8sxiqt" TargetMode="External"/><Relationship Id="rId4" Type="http://schemas.openxmlformats.org/officeDocument/2006/relationships/hyperlink" Target="https://ussoccer.app.box.com/s/ng0i49btpkb731jjsvn9s738yf0u1631" TargetMode="External"/><Relationship Id="rId9" Type="http://schemas.openxmlformats.org/officeDocument/2006/relationships/hyperlink" Target="https://ussoccer.app.box.com/s/2gfour7uxrby7rt5q414rupwzpkb6tf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ussoccer.app.box.com/s/5n0ctnim813eockxiop3rf6sl0pwr1aa" TargetMode="External"/><Relationship Id="rId2" Type="http://schemas.openxmlformats.org/officeDocument/2006/relationships/hyperlink" Target="https://ussoccer.app.box.com/s/7s53zjz4d41yobfjgkmb7hh7mj45wwh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leagues@scysa.org" TargetMode="External"/><Relationship Id="rId7" Type="http://schemas.openxmlformats.org/officeDocument/2006/relationships/hyperlink" Target="mailto:K.Starnes@scyouthsoccer.com" TargetMode="External"/><Relationship Id="rId2" Type="http://schemas.openxmlformats.org/officeDocument/2006/relationships/hyperlink" Target="mailto:wclapton@scysa.org" TargetMode="External"/><Relationship Id="rId1" Type="http://schemas.openxmlformats.org/officeDocument/2006/relationships/slideLayout" Target="../slideLayouts/slideLayout2.xml"/><Relationship Id="rId6" Type="http://schemas.openxmlformats.org/officeDocument/2006/relationships/hyperlink" Target="mailto:Lisa.Neill@scysa.org" TargetMode="External"/><Relationship Id="rId5" Type="http://schemas.openxmlformats.org/officeDocument/2006/relationships/hyperlink" Target="mailto:scysa@scysa.org" TargetMode="External"/><Relationship Id="rId4" Type="http://schemas.openxmlformats.org/officeDocument/2006/relationships/hyperlink" Target="mailto:nshultz@scysa.or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scysa.org/licensing-course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cyouthsoccer.com/Default.aspx?tabid=1400682" TargetMode="External"/><Relationship Id="rId2" Type="http://schemas.openxmlformats.org/officeDocument/2006/relationships/hyperlink" Target="https://www.scyouthsoccer.com/Default.aspx?tabid=1385535"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learning.ussoccer.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afesporttrained.org/?KeyName=tsVWe36Xa6PS3b5NzOu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815" y="683079"/>
            <a:ext cx="6712085" cy="3653790"/>
          </a:xfrm>
        </p:spPr>
        <p:txBody>
          <a:bodyPr>
            <a:normAutofit fontScale="90000"/>
          </a:bodyPr>
          <a:lstStyle/>
          <a:p>
            <a:r>
              <a:rPr lang="en-US" sz="6000" dirty="0"/>
              <a:t>Registrar’s Workshop</a:t>
            </a:r>
            <a:br>
              <a:rPr lang="en-US" sz="6000" dirty="0"/>
            </a:br>
            <a:br>
              <a:rPr lang="en-US" sz="6000" dirty="0"/>
            </a:br>
            <a:endParaRPr lang="en-US" sz="6000" dirty="0"/>
          </a:p>
        </p:txBody>
      </p:sp>
      <p:sp>
        <p:nvSpPr>
          <p:cNvPr id="3" name="Subtitle 2"/>
          <p:cNvSpPr>
            <a:spLocks noGrp="1"/>
          </p:cNvSpPr>
          <p:nvPr>
            <p:ph type="body" idx="1"/>
          </p:nvPr>
        </p:nvSpPr>
        <p:spPr>
          <a:xfrm>
            <a:off x="326745" y="4495667"/>
            <a:ext cx="5389123" cy="860400"/>
          </a:xfrm>
        </p:spPr>
        <p:txBody>
          <a:bodyPr>
            <a:normAutofit/>
          </a:bodyPr>
          <a:lstStyle/>
          <a:p>
            <a:r>
              <a:rPr lang="en-US" sz="2400" b="1" dirty="0"/>
              <a:t>2023/2024 Seasonal Year</a:t>
            </a:r>
          </a:p>
        </p:txBody>
      </p:sp>
      <p:pic>
        <p:nvPicPr>
          <p:cNvPr id="6" name="Picture 5" descr="Logo, company name&#10;&#10;Description automatically generated">
            <a:extLst>
              <a:ext uri="{FF2B5EF4-FFF2-40B4-BE49-F238E27FC236}">
                <a16:creationId xmlns:a16="http://schemas.microsoft.com/office/drawing/2014/main" id="{DC8314EB-9807-6855-AFD0-E1072E1060C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40585" y="3649731"/>
            <a:ext cx="2743200" cy="2743200"/>
          </a:xfrm>
          <a:prstGeom prst="rect">
            <a:avLst/>
          </a:prstGeom>
        </p:spPr>
      </p:pic>
    </p:spTree>
    <p:extLst>
      <p:ext uri="{BB962C8B-B14F-4D97-AF65-F5344CB8AC3E}">
        <p14:creationId xmlns:p14="http://schemas.microsoft.com/office/powerpoint/2010/main" val="4089127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471" y="0"/>
            <a:ext cx="7467600" cy="792162"/>
          </a:xfrm>
        </p:spPr>
        <p:txBody>
          <a:bodyPr/>
          <a:lstStyle/>
          <a:p>
            <a:r>
              <a:rPr lang="en-US" b="1" dirty="0">
                <a:solidFill>
                  <a:srgbClr val="FF0000"/>
                </a:solidFill>
              </a:rPr>
              <a:t>Rules</a:t>
            </a:r>
          </a:p>
        </p:txBody>
      </p:sp>
      <p:sp>
        <p:nvSpPr>
          <p:cNvPr id="3" name="Content Placeholder 2"/>
          <p:cNvSpPr>
            <a:spLocks noGrp="1"/>
          </p:cNvSpPr>
          <p:nvPr>
            <p:ph idx="1"/>
          </p:nvPr>
        </p:nvSpPr>
        <p:spPr>
          <a:xfrm>
            <a:off x="1134836" y="914401"/>
            <a:ext cx="7467600" cy="6033406"/>
          </a:xfrm>
        </p:spPr>
        <p:txBody>
          <a:bodyPr>
            <a:normAutofit fontScale="85000" lnSpcReduction="20000"/>
          </a:bodyPr>
          <a:lstStyle/>
          <a:p>
            <a:pPr marL="457200" lvl="1" indent="0">
              <a:buNone/>
            </a:pPr>
            <a:endParaRPr lang="en-US" b="1" dirty="0"/>
          </a:p>
          <a:p>
            <a:r>
              <a:rPr lang="en-US" b="1" dirty="0">
                <a:solidFill>
                  <a:srgbClr val="FF0000"/>
                </a:solidFill>
              </a:rPr>
              <a:t>7 club pass players permitted.  </a:t>
            </a:r>
          </a:p>
          <a:p>
            <a:r>
              <a:rPr lang="en-US" dirty="0"/>
              <a:t>Club pass players must have select player registration (Open, PMSL, SCSCL, Premier) unless passing onto Open team which can be from the recreation or academy level as well as Open level. </a:t>
            </a:r>
          </a:p>
          <a:p>
            <a:r>
              <a:rPr lang="en-US" b="1" dirty="0">
                <a:solidFill>
                  <a:srgbClr val="FF0000"/>
                </a:solidFill>
              </a:rPr>
              <a:t>Request for the weekend must be submitted by Wednesday of the week needed in order to insure item will be processed.</a:t>
            </a:r>
          </a:p>
          <a:p>
            <a:r>
              <a:rPr lang="en-US" b="1" dirty="0"/>
              <a:t>Register all coaches – including recreation and in-house just like you do players.  Any team you create should have 2 admins listed, one being a head coach.</a:t>
            </a:r>
          </a:p>
          <a:p>
            <a:r>
              <a:rPr lang="en-US" dirty="0"/>
              <a:t>Applying teams to leagues.  Make sure team name/ID that is in Soccer Connect (Affinity) not any other program is used.</a:t>
            </a:r>
          </a:p>
          <a:p>
            <a:r>
              <a:rPr lang="en-US" b="1" dirty="0">
                <a:solidFill>
                  <a:srgbClr val="FF0000"/>
                </a:solidFill>
              </a:rPr>
              <a:t>Play Level for team must match the league the team will be playing in (i.e. Classic I for PMSL, Premier for Piedmont teams).</a:t>
            </a:r>
          </a:p>
          <a:p>
            <a:r>
              <a:rPr lang="en-US" b="1" dirty="0"/>
              <a:t>Clubs with 2 or more teams in any division in the PMSL and SCSCL must face off before the season mid-point.</a:t>
            </a:r>
          </a:p>
          <a:p>
            <a:r>
              <a:rPr lang="en-US" dirty="0"/>
              <a:t>If a club does not pay its bill within 30 days, then no Permission to Travel forms will we approved for your teams until you are up to date on payment.</a:t>
            </a:r>
          </a:p>
          <a:p>
            <a:endParaRPr lang="en-US" b="1" dirty="0"/>
          </a:p>
          <a:p>
            <a:pPr marL="0" indent="0">
              <a:buNone/>
            </a:pPr>
            <a:endParaRPr lang="en-US" b="1" dirty="0">
              <a:solidFill>
                <a:srgbClr val="FF0000"/>
              </a:solidFill>
            </a:endParaRPr>
          </a:p>
        </p:txBody>
      </p:sp>
    </p:spTree>
    <p:extLst>
      <p:ext uri="{BB962C8B-B14F-4D97-AF65-F5344CB8AC3E}">
        <p14:creationId xmlns:p14="http://schemas.microsoft.com/office/powerpoint/2010/main" val="191064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r>
              <a:rPr lang="en-US" b="1" dirty="0">
                <a:solidFill>
                  <a:srgbClr val="FF0000"/>
                </a:solidFill>
              </a:rPr>
              <a:t>Rules</a:t>
            </a:r>
          </a:p>
        </p:txBody>
      </p:sp>
      <p:sp>
        <p:nvSpPr>
          <p:cNvPr id="3" name="Content Placeholder 2"/>
          <p:cNvSpPr>
            <a:spLocks noGrp="1"/>
          </p:cNvSpPr>
          <p:nvPr>
            <p:ph idx="1"/>
          </p:nvPr>
        </p:nvSpPr>
        <p:spPr>
          <a:xfrm>
            <a:off x="1445079" y="1208315"/>
            <a:ext cx="6479721" cy="4702301"/>
          </a:xfrm>
        </p:spPr>
        <p:txBody>
          <a:bodyPr/>
          <a:lstStyle/>
          <a:p>
            <a:r>
              <a:rPr lang="en-US" dirty="0"/>
              <a:t>Out of State Player</a:t>
            </a:r>
          </a:p>
          <a:p>
            <a:pPr lvl="1"/>
            <a:r>
              <a:rPr lang="en-US" dirty="0"/>
              <a:t>If from NC a spreadsheet will be submitted to NC with all NC players and their play level listed by the state registrar.</a:t>
            </a:r>
          </a:p>
          <a:p>
            <a:pPr lvl="1"/>
            <a:r>
              <a:rPr lang="en-US" dirty="0"/>
              <a:t>If a player from SC wants to register in NC, they will just register with NC and then their registrar will send a spreadsheet to SC with the players listed.</a:t>
            </a:r>
          </a:p>
          <a:p>
            <a:pPr lvl="1"/>
            <a:r>
              <a:rPr lang="en-US" b="1" dirty="0"/>
              <a:t>It is your responsibility to make sure that no player with an out of state address is registered to more than one team.  </a:t>
            </a:r>
            <a:r>
              <a:rPr lang="en-US" dirty="0"/>
              <a:t>Cannot play on teams in both SC and another state.</a:t>
            </a:r>
          </a:p>
        </p:txBody>
      </p:sp>
    </p:spTree>
    <p:extLst>
      <p:ext uri="{BB962C8B-B14F-4D97-AF65-F5344CB8AC3E}">
        <p14:creationId xmlns:p14="http://schemas.microsoft.com/office/powerpoint/2010/main" val="715044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E8645-825A-7005-B1E1-D23978E70D08}"/>
              </a:ext>
            </a:extLst>
          </p:cNvPr>
          <p:cNvSpPr>
            <a:spLocks noGrp="1"/>
          </p:cNvSpPr>
          <p:nvPr>
            <p:ph type="title"/>
          </p:nvPr>
        </p:nvSpPr>
        <p:spPr>
          <a:xfrm>
            <a:off x="1047447" y="195944"/>
            <a:ext cx="7704667" cy="857249"/>
          </a:xfrm>
        </p:spPr>
        <p:txBody>
          <a:bodyPr/>
          <a:lstStyle/>
          <a:p>
            <a:r>
              <a:rPr lang="en-US" dirty="0">
                <a:solidFill>
                  <a:srgbClr val="FF0000"/>
                </a:solidFill>
              </a:rPr>
              <a:t>NCS Rule Changes</a:t>
            </a:r>
          </a:p>
        </p:txBody>
      </p:sp>
      <p:sp>
        <p:nvSpPr>
          <p:cNvPr id="3" name="Content Placeholder 2">
            <a:extLst>
              <a:ext uri="{FF2B5EF4-FFF2-40B4-BE49-F238E27FC236}">
                <a16:creationId xmlns:a16="http://schemas.microsoft.com/office/drawing/2014/main" id="{F4200E72-3A66-23C9-2669-9D4F0519A795}"/>
              </a:ext>
            </a:extLst>
          </p:cNvPr>
          <p:cNvSpPr>
            <a:spLocks noGrp="1"/>
          </p:cNvSpPr>
          <p:nvPr>
            <p:ph idx="1"/>
          </p:nvPr>
        </p:nvSpPr>
        <p:spPr>
          <a:xfrm>
            <a:off x="982133" y="1053193"/>
            <a:ext cx="7704667" cy="5527221"/>
          </a:xfrm>
        </p:spPr>
        <p:txBody>
          <a:bodyPr>
            <a:normAutofit fontScale="77500" lnSpcReduction="20000"/>
          </a:bodyPr>
          <a:lstStyle/>
          <a:p>
            <a:r>
              <a:rPr lang="en-US" dirty="0"/>
              <a:t>Team roster must keep a minimum of 9 players (Rule 221, Section 3 (1))</a:t>
            </a:r>
          </a:p>
          <a:p>
            <a:r>
              <a:rPr lang="en-US" dirty="0"/>
              <a:t>Continuity is now only between State Cup and Regional Roster and National Roster. 50% of state cup roster must be part of the Regional Roster. (i.e. if State Cup roster is 17 the Regional Roster must have 9 players from the State Cup roster)</a:t>
            </a:r>
          </a:p>
          <a:p>
            <a:r>
              <a:rPr lang="en-US" dirty="0"/>
              <a:t>Club pass players for state cup roster remain the same. For Regional rosters club pass players can also be players from an eliminated team within your club. Make sure player is not on a national level team roster.</a:t>
            </a:r>
          </a:p>
          <a:p>
            <a:r>
              <a:rPr lang="en-US" dirty="0"/>
              <a:t>Corrections to frozen rosters can be made prior to the beginning of the competition if the state determines it was an administrative error.</a:t>
            </a:r>
          </a:p>
          <a:p>
            <a:r>
              <a:rPr lang="en-US" dirty="0"/>
              <a:t>A team may compete in only one age group of the NCS during the seasonal year.</a:t>
            </a:r>
          </a:p>
          <a:p>
            <a:r>
              <a:rPr lang="en-US" dirty="0"/>
              <a:t>In the NCS a team may add two players from other clubs from the prior level of competition, whose team has been eliminated and does not advance to any level of the NCS.(If 2 players are put on the Regional roster, then no other could be added to the National Roster – as it is 2 total)</a:t>
            </a:r>
          </a:p>
        </p:txBody>
      </p:sp>
    </p:spTree>
    <p:extLst>
      <p:ext uri="{BB962C8B-B14F-4D97-AF65-F5344CB8AC3E}">
        <p14:creationId xmlns:p14="http://schemas.microsoft.com/office/powerpoint/2010/main" val="2791025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229600" cy="533400"/>
          </a:xfrm>
        </p:spPr>
        <p:txBody>
          <a:bodyPr>
            <a:normAutofit fontScale="90000"/>
          </a:bodyPr>
          <a:lstStyle/>
          <a:p>
            <a:r>
              <a:rPr lang="en-US" b="1">
                <a:solidFill>
                  <a:srgbClr val="FF0000"/>
                </a:solidFill>
              </a:rPr>
              <a:t>Housekeeping</a:t>
            </a:r>
          </a:p>
        </p:txBody>
      </p:sp>
      <p:sp>
        <p:nvSpPr>
          <p:cNvPr id="3" name="Content Placeholder 2"/>
          <p:cNvSpPr>
            <a:spLocks noGrp="1"/>
          </p:cNvSpPr>
          <p:nvPr>
            <p:ph idx="1"/>
          </p:nvPr>
        </p:nvSpPr>
        <p:spPr>
          <a:xfrm>
            <a:off x="1191986" y="1110343"/>
            <a:ext cx="7494814" cy="5747657"/>
          </a:xfrm>
        </p:spPr>
        <p:txBody>
          <a:bodyPr>
            <a:normAutofit/>
          </a:bodyPr>
          <a:lstStyle/>
          <a:p>
            <a:r>
              <a:rPr lang="en-US" dirty="0"/>
              <a:t>Periodically check your player database to make sure players you accepted have been assigned to a team.</a:t>
            </a:r>
          </a:p>
          <a:p>
            <a:pPr lvl="1"/>
            <a:r>
              <a:rPr lang="en-US" dirty="0"/>
              <a:t>if you refunded money or dropped from your club, please let the state know so they can be removed from our database.</a:t>
            </a:r>
          </a:p>
          <a:p>
            <a:r>
              <a:rPr lang="en-US" dirty="0"/>
              <a:t>Clubs will be charged for all activated/accepted and assigned players.  Don’t accept players until you are sure you are going to assign them to a team.</a:t>
            </a:r>
          </a:p>
          <a:p>
            <a:r>
              <a:rPr lang="en-US" dirty="0"/>
              <a:t>You are responsible for ensuring that all </a:t>
            </a:r>
            <a:r>
              <a:rPr lang="en-US" b="1" dirty="0"/>
              <a:t>addresses</a:t>
            </a:r>
            <a:r>
              <a:rPr lang="en-US" dirty="0"/>
              <a:t> as well as phone and </a:t>
            </a:r>
            <a:r>
              <a:rPr lang="en-US" b="1" dirty="0"/>
              <a:t>e-mail</a:t>
            </a:r>
            <a:r>
              <a:rPr lang="en-US" dirty="0"/>
              <a:t> are up to date and correct. </a:t>
            </a:r>
          </a:p>
          <a:p>
            <a:r>
              <a:rPr lang="en-US" dirty="0"/>
              <a:t>On the Dashboard you have a “Compliance” section.  You can check the Risk Status, photo, abuse certificate, and concussion protocol for all your admins quickly.</a:t>
            </a:r>
          </a:p>
          <a:p>
            <a:pPr marL="109728" indent="0">
              <a:buNone/>
            </a:pPr>
            <a:endParaRPr lang="en-US" dirty="0"/>
          </a:p>
        </p:txBody>
      </p:sp>
    </p:spTree>
    <p:extLst>
      <p:ext uri="{BB962C8B-B14F-4D97-AF65-F5344CB8AC3E}">
        <p14:creationId xmlns:p14="http://schemas.microsoft.com/office/powerpoint/2010/main" val="2060949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457200"/>
          </a:xfrm>
        </p:spPr>
        <p:txBody>
          <a:bodyPr>
            <a:normAutofit fontScale="90000"/>
          </a:bodyPr>
          <a:lstStyle/>
          <a:p>
            <a:r>
              <a:rPr lang="en-US" b="1">
                <a:solidFill>
                  <a:srgbClr val="FF0000"/>
                </a:solidFill>
              </a:rPr>
              <a:t>Housekeeping</a:t>
            </a:r>
          </a:p>
        </p:txBody>
      </p:sp>
      <p:sp>
        <p:nvSpPr>
          <p:cNvPr id="3" name="Content Placeholder 2"/>
          <p:cNvSpPr>
            <a:spLocks noGrp="1"/>
          </p:cNvSpPr>
          <p:nvPr>
            <p:ph idx="1"/>
          </p:nvPr>
        </p:nvSpPr>
        <p:spPr>
          <a:xfrm>
            <a:off x="1208314" y="751114"/>
            <a:ext cx="7173685" cy="5878285"/>
          </a:xfrm>
        </p:spPr>
        <p:txBody>
          <a:bodyPr>
            <a:normAutofit fontScale="62500" lnSpcReduction="20000"/>
          </a:bodyPr>
          <a:lstStyle/>
          <a:p>
            <a:pPr marL="109728" indent="0">
              <a:buNone/>
            </a:pPr>
            <a:r>
              <a:rPr lang="en-US" dirty="0"/>
              <a:t>You are responsible for:</a:t>
            </a:r>
          </a:p>
          <a:p>
            <a:pPr marL="109728" indent="0">
              <a:buNone/>
            </a:pPr>
            <a:endParaRPr lang="en-US" dirty="0"/>
          </a:p>
          <a:p>
            <a:r>
              <a:rPr lang="en-US" dirty="0"/>
              <a:t>Checking your coaches’ licenses.  If they are not licensed and have used their seasonal grace, don’t assign them to a team until this criteria has been met. </a:t>
            </a:r>
          </a:p>
          <a:p>
            <a:pPr marL="109728" indent="0">
              <a:buNone/>
            </a:pPr>
            <a:endParaRPr lang="en-US" dirty="0"/>
          </a:p>
          <a:p>
            <a:r>
              <a:rPr lang="en-US" dirty="0"/>
              <a:t>Under Admin Lookup you can filter info to see if a coach is licensed or has a background check.</a:t>
            </a:r>
          </a:p>
          <a:p>
            <a:pPr lvl="1"/>
            <a:r>
              <a:rPr lang="en-US" dirty="0"/>
              <a:t>Select Certifications </a:t>
            </a:r>
          </a:p>
          <a:p>
            <a:pPr lvl="2"/>
            <a:r>
              <a:rPr lang="en-US" dirty="0"/>
              <a:t>All certifications</a:t>
            </a:r>
          </a:p>
          <a:p>
            <a:pPr lvl="2"/>
            <a:r>
              <a:rPr lang="en-US" dirty="0"/>
              <a:t>Specific license (i.e. if you want to know who has a “D” license</a:t>
            </a:r>
          </a:p>
          <a:p>
            <a:pPr lvl="1"/>
            <a:r>
              <a:rPr lang="en-US" dirty="0"/>
              <a:t>Risk Filter by</a:t>
            </a:r>
          </a:p>
          <a:p>
            <a:pPr lvl="2"/>
            <a:r>
              <a:rPr lang="en-US" dirty="0"/>
              <a:t>Approved – background check is good</a:t>
            </a:r>
          </a:p>
          <a:p>
            <a:pPr lvl="2"/>
            <a:r>
              <a:rPr lang="en-US" dirty="0"/>
              <a:t>Denied – background check is not approved – cannot coach</a:t>
            </a:r>
          </a:p>
          <a:p>
            <a:pPr lvl="2"/>
            <a:r>
              <a:rPr lang="en-US" dirty="0"/>
              <a:t>Expired – needs new background check ran before he/she can coach</a:t>
            </a:r>
          </a:p>
          <a:p>
            <a:pPr lvl="2"/>
            <a:r>
              <a:rPr lang="en-US" dirty="0"/>
              <a:t>Under Review – background check is in progress</a:t>
            </a:r>
          </a:p>
          <a:p>
            <a:pPr lvl="2"/>
            <a:r>
              <a:rPr lang="en-US" dirty="0"/>
              <a:t>None – has not yet started the background check procedure</a:t>
            </a:r>
          </a:p>
          <a:p>
            <a:pPr lvl="1"/>
            <a:endParaRPr lang="en-US" dirty="0"/>
          </a:p>
          <a:p>
            <a:r>
              <a:rPr lang="en-US" dirty="0"/>
              <a:t>Remember all your club volunteers need background checks, put them in as team assistants or team parents to run checks if they are not the coach, asst. coach or manager.  </a:t>
            </a:r>
          </a:p>
          <a:p>
            <a:r>
              <a:rPr lang="en-US" dirty="0"/>
              <a:t>When entering a player into the system, make sure the parent is listed as father or mother not guardian (unless they are actually the guardian).</a:t>
            </a:r>
          </a:p>
          <a:p>
            <a:endParaRPr lang="en-US" dirty="0"/>
          </a:p>
        </p:txBody>
      </p:sp>
    </p:spTree>
    <p:extLst>
      <p:ext uri="{BB962C8B-B14F-4D97-AF65-F5344CB8AC3E}">
        <p14:creationId xmlns:p14="http://schemas.microsoft.com/office/powerpoint/2010/main" val="596644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b="1">
                <a:solidFill>
                  <a:srgbClr val="FF0000"/>
                </a:solidFill>
              </a:rPr>
              <a:t>Red Card Ejection Notice</a:t>
            </a:r>
          </a:p>
        </p:txBody>
      </p:sp>
      <p:sp>
        <p:nvSpPr>
          <p:cNvPr id="3" name="Content Placeholder 2"/>
          <p:cNvSpPr>
            <a:spLocks noGrp="1"/>
          </p:cNvSpPr>
          <p:nvPr>
            <p:ph idx="1"/>
          </p:nvPr>
        </p:nvSpPr>
        <p:spPr>
          <a:xfrm>
            <a:off x="1094013" y="1118505"/>
            <a:ext cx="7149193" cy="5061531"/>
          </a:xfrm>
        </p:spPr>
        <p:txBody>
          <a:bodyPr>
            <a:normAutofit/>
          </a:bodyPr>
          <a:lstStyle/>
          <a:p>
            <a:pPr lvl="0"/>
            <a:r>
              <a:rPr lang="en-US" dirty="0"/>
              <a:t>The </a:t>
            </a:r>
            <a:r>
              <a:rPr lang="en-US" u="sng" dirty="0">
                <a:hlinkClick r:id="rId2"/>
              </a:rPr>
              <a:t>SOUTH CAROLINA YOUTH SOCCER RED CARD/EJECTION NOTICE </a:t>
            </a:r>
            <a:r>
              <a:rPr lang="en-US" dirty="0"/>
              <a:t>must be completed &amp; submitted within 3 days of the match in which the ejection occurred. Failure to submit the Red Card / Ejection Notice of the match within 3 days will result in a $100 fine. </a:t>
            </a:r>
          </a:p>
          <a:p>
            <a:pPr lvl="0"/>
            <a:r>
              <a:rPr lang="en-US" b="1" dirty="0"/>
              <a:t>Make sure your teams know that they must complete the top part of the form upon receipt of a red card and submit to the state office and then complete the bottom portion of the form once the red card is served and again submit to the state office.</a:t>
            </a:r>
          </a:p>
          <a:p>
            <a:endParaRPr lang="en-US" dirty="0"/>
          </a:p>
        </p:txBody>
      </p:sp>
    </p:spTree>
    <p:extLst>
      <p:ext uri="{BB962C8B-B14F-4D97-AF65-F5344CB8AC3E}">
        <p14:creationId xmlns:p14="http://schemas.microsoft.com/office/powerpoint/2010/main" val="1888727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685800"/>
          </a:xfrm>
        </p:spPr>
        <p:txBody>
          <a:bodyPr>
            <a:normAutofit fontScale="90000"/>
          </a:bodyPr>
          <a:lstStyle/>
          <a:p>
            <a:r>
              <a:rPr lang="en-US" b="1">
                <a:solidFill>
                  <a:srgbClr val="FF0000"/>
                </a:solidFill>
              </a:rPr>
              <a:t>Printing Passes</a:t>
            </a:r>
          </a:p>
        </p:txBody>
      </p:sp>
      <p:sp>
        <p:nvSpPr>
          <p:cNvPr id="3" name="Content Placeholder 2"/>
          <p:cNvSpPr>
            <a:spLocks noGrp="1"/>
          </p:cNvSpPr>
          <p:nvPr>
            <p:ph idx="1"/>
          </p:nvPr>
        </p:nvSpPr>
        <p:spPr>
          <a:xfrm>
            <a:off x="838200" y="1905000"/>
            <a:ext cx="7408333" cy="3649133"/>
          </a:xfrm>
        </p:spPr>
        <p:txBody>
          <a:bodyPr>
            <a:normAutofit fontScale="92500" lnSpcReduction="10000"/>
          </a:bodyPr>
          <a:lstStyle/>
          <a:p>
            <a:endParaRPr lang="en-US"/>
          </a:p>
          <a:p>
            <a:r>
              <a:rPr lang="en-US"/>
              <a:t>The “Print ID Card PDF” is only available when the team has been activated by the state.</a:t>
            </a:r>
          </a:p>
          <a:p>
            <a:endParaRPr lang="en-US"/>
          </a:p>
          <a:p>
            <a:r>
              <a:rPr lang="en-US" b="1"/>
              <a:t>Cards must be printed on Official US Youth/SC Youth card stock. </a:t>
            </a:r>
          </a:p>
          <a:p>
            <a:pPr marL="109728" indent="0">
              <a:buNone/>
            </a:pPr>
            <a:endParaRPr lang="en-US"/>
          </a:p>
          <a:p>
            <a:r>
              <a:rPr lang="en-US"/>
              <a:t>Digital cards are printed in the league application and can be done by coach or manager</a:t>
            </a:r>
          </a:p>
          <a:p>
            <a:pPr marL="0" indent="0">
              <a:buNone/>
            </a:pPr>
            <a:endParaRPr lang="en-US"/>
          </a:p>
          <a:p>
            <a:pPr marL="0" indent="0">
              <a:buNone/>
            </a:pPr>
            <a:endParaRPr lang="en-US"/>
          </a:p>
          <a:p>
            <a:pPr marL="0" indent="0">
              <a:buNone/>
            </a:pPr>
            <a:endParaRPr lang="en-US"/>
          </a:p>
        </p:txBody>
      </p:sp>
    </p:spTree>
    <p:extLst>
      <p:ext uri="{BB962C8B-B14F-4D97-AF65-F5344CB8AC3E}">
        <p14:creationId xmlns:p14="http://schemas.microsoft.com/office/powerpoint/2010/main" val="4268784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1050" y="261256"/>
            <a:ext cx="7913914" cy="729343"/>
          </a:xfrm>
        </p:spPr>
        <p:txBody>
          <a:bodyPr/>
          <a:lstStyle/>
          <a:p>
            <a:r>
              <a:rPr lang="en-US" dirty="0">
                <a:solidFill>
                  <a:srgbClr val="FF0000"/>
                </a:solidFill>
              </a:rPr>
              <a:t>International Clearance</a:t>
            </a:r>
          </a:p>
        </p:txBody>
      </p:sp>
      <p:sp>
        <p:nvSpPr>
          <p:cNvPr id="3" name="Content Placeholder 2"/>
          <p:cNvSpPr>
            <a:spLocks noGrp="1"/>
          </p:cNvSpPr>
          <p:nvPr>
            <p:ph idx="1"/>
          </p:nvPr>
        </p:nvSpPr>
        <p:spPr>
          <a:xfrm>
            <a:off x="1485900" y="1077686"/>
            <a:ext cx="7209064" cy="5780314"/>
          </a:xfrm>
        </p:spPr>
        <p:txBody>
          <a:bodyPr>
            <a:normAutofit fontScale="70000" lnSpcReduction="20000"/>
          </a:bodyPr>
          <a:lstStyle/>
          <a:p>
            <a:r>
              <a:rPr lang="en-US" dirty="0"/>
              <a:t>US Youth Soccer Rule 207</a:t>
            </a:r>
          </a:p>
          <a:p>
            <a:r>
              <a:rPr lang="en-US" dirty="0"/>
              <a:t>The Federation and FIFA have international clearance requirements and procedures for players coming to the United States to play soccer.  A player age 10 or older requiring international clearance must receive approval from the US Soccer Federation prior to being registered.</a:t>
            </a:r>
          </a:p>
          <a:p>
            <a:pPr lvl="1">
              <a:buClr>
                <a:schemeClr val="accent1">
                  <a:lumMod val="75000"/>
                </a:schemeClr>
              </a:buClr>
            </a:pPr>
            <a:r>
              <a:rPr lang="en-US" sz="2600" dirty="0">
                <a:solidFill>
                  <a:schemeClr val="accent6">
                    <a:lumMod val="75000"/>
                  </a:schemeClr>
                </a:solidFill>
              </a:rPr>
              <a:t>International Clearance Required</a:t>
            </a:r>
          </a:p>
          <a:p>
            <a:pPr marL="365760" lvl="1" indent="0">
              <a:buClr>
                <a:schemeClr val="accent1">
                  <a:lumMod val="75000"/>
                </a:schemeClr>
              </a:buClr>
              <a:buNone/>
            </a:pPr>
            <a:endParaRPr lang="en-US" sz="2300" dirty="0"/>
          </a:p>
          <a:p>
            <a:pPr lvl="1">
              <a:buClr>
                <a:schemeClr val="accent1">
                  <a:lumMod val="75000"/>
                </a:schemeClr>
              </a:buClr>
            </a:pPr>
            <a:r>
              <a:rPr lang="en-US" sz="2300" dirty="0"/>
              <a:t>Any player born outside of the United States: or</a:t>
            </a:r>
          </a:p>
          <a:p>
            <a:pPr lvl="2">
              <a:buClr>
                <a:schemeClr val="accent1">
                  <a:lumMod val="75000"/>
                </a:schemeClr>
              </a:buClr>
            </a:pPr>
            <a:r>
              <a:rPr lang="en-US" sz="2300" dirty="0"/>
              <a:t>e.g. player born in Italy</a:t>
            </a:r>
          </a:p>
          <a:p>
            <a:pPr marL="731520" lvl="2" indent="0">
              <a:buClr>
                <a:schemeClr val="accent1">
                  <a:lumMod val="75000"/>
                </a:schemeClr>
              </a:buClr>
              <a:buNone/>
            </a:pPr>
            <a:endParaRPr lang="en-US" sz="2300" dirty="0"/>
          </a:p>
          <a:p>
            <a:pPr lvl="1">
              <a:buClr>
                <a:srgbClr val="53548A">
                  <a:lumMod val="75000"/>
                </a:srgbClr>
              </a:buClr>
            </a:pPr>
            <a:r>
              <a:rPr lang="en-US" sz="2300" dirty="0"/>
              <a:t>Any player who was previously registered with a club outside the United States</a:t>
            </a:r>
          </a:p>
          <a:p>
            <a:pPr lvl="2">
              <a:buClr>
                <a:srgbClr val="53548A">
                  <a:lumMod val="75000"/>
                </a:srgbClr>
              </a:buClr>
            </a:pPr>
            <a:r>
              <a:rPr lang="en-US" sz="2300" dirty="0"/>
              <a:t>e.g. player most recently competed in Canada</a:t>
            </a:r>
          </a:p>
          <a:p>
            <a:pPr marL="285750" marR="0" lvl="0"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en-US" sz="2400" b="1" i="0" u="none" strike="noStrike" kern="1200" cap="none" spc="0" normalizeH="0" baseline="0" noProof="0" dirty="0">
                <a:ln>
                  <a:noFill/>
                </a:ln>
                <a:solidFill>
                  <a:prstClr val="black"/>
                </a:solidFill>
                <a:effectLst/>
                <a:uLnTx/>
                <a:uFillTx/>
                <a:latin typeface="Corbel" panose="020B0503020204020204"/>
                <a:ea typeface="+mn-ea"/>
                <a:cs typeface="+mn-cs"/>
              </a:rPr>
              <a:t>All fields required for processing </a:t>
            </a:r>
            <a:r>
              <a:rPr kumimoji="0" lang="en-US" sz="2400" b="0" i="0" u="none" strike="noStrike" kern="1200" cap="none" spc="0" normalizeH="0" baseline="0" noProof="0" dirty="0">
                <a:ln>
                  <a:noFill/>
                </a:ln>
                <a:solidFill>
                  <a:prstClr val="black"/>
                </a:solidFill>
                <a:effectLst/>
                <a:uLnTx/>
                <a:uFillTx/>
                <a:latin typeface="Corbel" panose="020B0503020204020204"/>
                <a:ea typeface="+mn-ea"/>
                <a:cs typeface="+mn-cs"/>
              </a:rPr>
              <a:t>– applications with missing, incomplete, inaccurate/wrong information, improper formatting will not be considered for review and applicant will be required to resubmit for processing.</a:t>
            </a:r>
          </a:p>
          <a:p>
            <a:pPr marL="285750" marR="0" lvl="0"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endParaRPr kumimoji="0" lang="en-US" sz="2400" b="0" i="0" u="none" strike="noStrike" kern="1200" cap="none" spc="0" normalizeH="0" baseline="0" noProof="0" dirty="0">
              <a:ln>
                <a:noFill/>
              </a:ln>
              <a:solidFill>
                <a:prstClr val="black"/>
              </a:solidFill>
              <a:effectLst/>
              <a:uLnTx/>
              <a:uFillTx/>
              <a:latin typeface="Corbel" panose="020B0503020204020204"/>
              <a:ea typeface="+mn-ea"/>
              <a:cs typeface="+mn-cs"/>
            </a:endParaRPr>
          </a:p>
          <a:p>
            <a:pPr marL="285750" marR="0" lvl="0"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en-US" sz="2400" b="0" i="0" u="none" strike="noStrike" kern="1200" cap="none" spc="0" normalizeH="0" baseline="0" noProof="0" dirty="0">
                <a:ln>
                  <a:noFill/>
                </a:ln>
                <a:solidFill>
                  <a:prstClr val="black"/>
                </a:solidFill>
                <a:effectLst/>
                <a:uLnTx/>
                <a:uFillTx/>
                <a:latin typeface="Corbel" panose="020B0503020204020204"/>
                <a:ea typeface="+mn-ea"/>
                <a:cs typeface="+mn-cs"/>
              </a:rPr>
              <a:t>Note:  There is no time limit on these clearances</a:t>
            </a:r>
          </a:p>
          <a:p>
            <a:endParaRPr lang="en-US" dirty="0"/>
          </a:p>
        </p:txBody>
      </p:sp>
    </p:spTree>
    <p:extLst>
      <p:ext uri="{BB962C8B-B14F-4D97-AF65-F5344CB8AC3E}">
        <p14:creationId xmlns:p14="http://schemas.microsoft.com/office/powerpoint/2010/main" val="1346122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609600"/>
          </a:xfrm>
        </p:spPr>
        <p:txBody>
          <a:bodyPr>
            <a:normAutofit fontScale="90000"/>
          </a:bodyPr>
          <a:lstStyle/>
          <a:p>
            <a:r>
              <a:rPr lang="en-US">
                <a:solidFill>
                  <a:srgbClr val="FF0000"/>
                </a:solidFill>
              </a:rPr>
              <a:t>Amateur Clearance Methods</a:t>
            </a:r>
          </a:p>
        </p:txBody>
      </p:sp>
      <p:sp>
        <p:nvSpPr>
          <p:cNvPr id="3" name="Content Placeholder 2"/>
          <p:cNvSpPr>
            <a:spLocks noGrp="1"/>
          </p:cNvSpPr>
          <p:nvPr>
            <p:ph idx="1"/>
          </p:nvPr>
        </p:nvSpPr>
        <p:spPr>
          <a:xfrm>
            <a:off x="1485899" y="1436914"/>
            <a:ext cx="6445867" cy="5298622"/>
          </a:xfrm>
        </p:spPr>
        <p:txBody>
          <a:bodyPr>
            <a:normAutofit/>
          </a:bodyPr>
          <a:lstStyle/>
          <a:p>
            <a:r>
              <a:rPr lang="en-US" dirty="0">
                <a:hlinkClick r:id="rId2"/>
              </a:rPr>
              <a:t>Minors P10</a:t>
            </a:r>
            <a:endParaRPr lang="en-US" dirty="0"/>
          </a:p>
          <a:p>
            <a:r>
              <a:rPr lang="en-US" dirty="0">
                <a:hlinkClick r:id="rId3"/>
              </a:rPr>
              <a:t>Minors First Registration </a:t>
            </a:r>
            <a:endParaRPr lang="en-US" dirty="0"/>
          </a:p>
          <a:p>
            <a:r>
              <a:rPr lang="en-US" dirty="0">
                <a:hlinkClick r:id="rId4"/>
              </a:rPr>
              <a:t>Minors 5 Year Exception</a:t>
            </a:r>
            <a:endParaRPr lang="en-US" dirty="0"/>
          </a:p>
          <a:p>
            <a:r>
              <a:rPr lang="en-US" dirty="0">
                <a:hlinkClick r:id="rId5"/>
              </a:rPr>
              <a:t>Minors Parent Move Exception</a:t>
            </a:r>
            <a:endParaRPr lang="en-US" dirty="0"/>
          </a:p>
          <a:p>
            <a:r>
              <a:rPr lang="en-US" dirty="0">
                <a:hlinkClick r:id="rId6"/>
              </a:rPr>
              <a:t>Minors Exchange Student Exception Form</a:t>
            </a:r>
            <a:endParaRPr lang="en-US" dirty="0"/>
          </a:p>
          <a:p>
            <a:r>
              <a:rPr lang="en-US" dirty="0">
                <a:hlinkClick r:id="rId7"/>
              </a:rPr>
              <a:t>Minors Humanitarian Exception</a:t>
            </a:r>
            <a:endParaRPr lang="en-US" dirty="0"/>
          </a:p>
          <a:p>
            <a:r>
              <a:rPr lang="en-US" dirty="0">
                <a:hlinkClick r:id="rId8"/>
              </a:rPr>
              <a:t>Adult FR – 18</a:t>
            </a:r>
            <a:endParaRPr lang="en-US" dirty="0"/>
          </a:p>
          <a:p>
            <a:r>
              <a:rPr lang="en-US" dirty="0">
                <a:hlinkClick r:id="rId9"/>
              </a:rPr>
              <a:t>Adult 18 ITC</a:t>
            </a:r>
            <a:endParaRPr lang="en-US" dirty="0"/>
          </a:p>
          <a:p>
            <a:endParaRPr lang="en-US" dirty="0"/>
          </a:p>
          <a:p>
            <a:pPr marL="109728" indent="0">
              <a:buNone/>
            </a:pPr>
            <a:endParaRPr lang="en-US" dirty="0"/>
          </a:p>
        </p:txBody>
      </p:sp>
    </p:spTree>
    <p:extLst>
      <p:ext uri="{BB962C8B-B14F-4D97-AF65-F5344CB8AC3E}">
        <p14:creationId xmlns:p14="http://schemas.microsoft.com/office/powerpoint/2010/main" val="2569004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2E23C-5099-4B97-809D-94DF3CD474AA}"/>
              </a:ext>
            </a:extLst>
          </p:cNvPr>
          <p:cNvSpPr>
            <a:spLocks noGrp="1"/>
          </p:cNvSpPr>
          <p:nvPr>
            <p:ph type="title"/>
          </p:nvPr>
        </p:nvSpPr>
        <p:spPr>
          <a:xfrm>
            <a:off x="1227061" y="691017"/>
            <a:ext cx="6958996" cy="639762"/>
          </a:xfrm>
        </p:spPr>
        <p:txBody>
          <a:bodyPr>
            <a:normAutofit fontScale="90000"/>
          </a:bodyPr>
          <a:lstStyle/>
          <a:p>
            <a:r>
              <a:rPr lang="en-US" dirty="0">
                <a:solidFill>
                  <a:srgbClr val="FF0000"/>
                </a:solidFill>
              </a:rPr>
              <a:t>International Clearance Templates</a:t>
            </a:r>
          </a:p>
        </p:txBody>
      </p:sp>
      <p:sp>
        <p:nvSpPr>
          <p:cNvPr id="3" name="Content Placeholder 2">
            <a:extLst>
              <a:ext uri="{FF2B5EF4-FFF2-40B4-BE49-F238E27FC236}">
                <a16:creationId xmlns:a16="http://schemas.microsoft.com/office/drawing/2014/main" id="{1CA3AAC3-F8BE-4D4D-911B-0639E99B49AE}"/>
              </a:ext>
            </a:extLst>
          </p:cNvPr>
          <p:cNvSpPr>
            <a:spLocks noGrp="1"/>
          </p:cNvSpPr>
          <p:nvPr>
            <p:ph idx="1"/>
          </p:nvPr>
        </p:nvSpPr>
        <p:spPr>
          <a:xfrm>
            <a:off x="965804" y="1826079"/>
            <a:ext cx="7704667" cy="3332816"/>
          </a:xfrm>
        </p:spPr>
        <p:txBody>
          <a:bodyPr/>
          <a:lstStyle/>
          <a:p>
            <a:r>
              <a:rPr lang="en-US" dirty="0">
                <a:hlinkClick r:id="rId2"/>
              </a:rPr>
              <a:t>Club Statement Template</a:t>
            </a:r>
            <a:endParaRPr lang="en-US" dirty="0"/>
          </a:p>
          <a:p>
            <a:endParaRPr lang="en-US" dirty="0"/>
          </a:p>
          <a:p>
            <a:r>
              <a:rPr lang="en-US" dirty="0">
                <a:hlinkClick r:id="rId3"/>
              </a:rPr>
              <a:t>Parent Guardian Template</a:t>
            </a:r>
            <a:endParaRPr lang="en-US" dirty="0"/>
          </a:p>
          <a:p>
            <a:endParaRPr lang="en-US" dirty="0"/>
          </a:p>
          <a:p>
            <a:r>
              <a:rPr lang="en-US" dirty="0"/>
              <a:t>These documents should be used for all Minors forms that require a club and/or parent statement.</a:t>
            </a:r>
          </a:p>
        </p:txBody>
      </p:sp>
    </p:spTree>
    <p:extLst>
      <p:ext uri="{BB962C8B-B14F-4D97-AF65-F5344CB8AC3E}">
        <p14:creationId xmlns:p14="http://schemas.microsoft.com/office/powerpoint/2010/main" val="1020303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7467600" cy="563562"/>
          </a:xfrm>
        </p:spPr>
        <p:txBody>
          <a:bodyPr>
            <a:normAutofit fontScale="90000"/>
          </a:bodyPr>
          <a:lstStyle/>
          <a:p>
            <a:r>
              <a:rPr lang="en-US" b="1">
                <a:solidFill>
                  <a:srgbClr val="FF0000"/>
                </a:solidFill>
              </a:rPr>
              <a:t>Staff</a:t>
            </a:r>
          </a:p>
        </p:txBody>
      </p:sp>
      <p:sp>
        <p:nvSpPr>
          <p:cNvPr id="2" name="Content Placeholder 1"/>
          <p:cNvSpPr>
            <a:spLocks noGrp="1"/>
          </p:cNvSpPr>
          <p:nvPr>
            <p:ph idx="1"/>
          </p:nvPr>
        </p:nvSpPr>
        <p:spPr>
          <a:xfrm>
            <a:off x="1580744" y="880353"/>
            <a:ext cx="5598268" cy="5851187"/>
          </a:xfrm>
        </p:spPr>
        <p:txBody>
          <a:bodyPr vert="horz" lIns="91440" tIns="45720" rIns="91440" bIns="45720" anchor="t">
            <a:normAutofit fontScale="62500" lnSpcReduction="20000"/>
          </a:bodyPr>
          <a:lstStyle/>
          <a:p>
            <a:pPr marL="365760" marR="0" lvl="1" indent="0" algn="l" defTabSz="457200" rtl="0" eaLnBrk="1" fontAlgn="auto" latinLnBrk="0" hangingPunct="1">
              <a:lnSpc>
                <a:spcPct val="100000"/>
              </a:lnSpc>
              <a:spcBef>
                <a:spcPct val="20000"/>
              </a:spcBef>
              <a:spcAft>
                <a:spcPts val="600"/>
              </a:spcAft>
              <a:buClr>
                <a:srgbClr val="30ACEC">
                  <a:lumMod val="75000"/>
                </a:srgbClr>
              </a:buClr>
              <a:buSzPct val="145000"/>
              <a:buFont typeface="Arial"/>
              <a:buNone/>
              <a:tabLst/>
              <a:defRPr/>
            </a:pPr>
            <a:r>
              <a:rPr kumimoji="0" lang="en-US" sz="2100" b="1" i="0" u="none" strike="noStrike" kern="1200" cap="none" spc="0" normalizeH="0" baseline="0" noProof="0" dirty="0">
                <a:ln>
                  <a:noFill/>
                </a:ln>
                <a:solidFill>
                  <a:prstClr val="black"/>
                </a:solidFill>
                <a:effectLst/>
                <a:uLnTx/>
                <a:uFillTx/>
                <a:latin typeface="Corbel" panose="020B0503020204020204"/>
                <a:ea typeface="+mn-lt"/>
                <a:cs typeface="+mn-lt"/>
              </a:rPr>
              <a:t>Walter Clapton</a:t>
            </a:r>
            <a:r>
              <a:rPr kumimoji="0" lang="en-US" sz="1900" b="0" i="0" u="none" strike="noStrike" kern="1200" cap="none" spc="0" normalizeH="0" baseline="0" noProof="0" dirty="0">
                <a:ln>
                  <a:noFill/>
                </a:ln>
                <a:solidFill>
                  <a:prstClr val="black"/>
                </a:solidFill>
                <a:effectLst/>
                <a:uLnTx/>
                <a:uFillTx/>
                <a:latin typeface="Corbel" panose="020B0503020204020204"/>
                <a:ea typeface="+mn-lt"/>
                <a:cs typeface="+mn-lt"/>
              </a:rPr>
              <a:t>, Executive Director, </a:t>
            </a:r>
            <a:r>
              <a:rPr kumimoji="0" lang="en-US" sz="1900" b="0" i="0" u="none" strike="noStrike" kern="1200" cap="none" spc="0" normalizeH="0" baseline="0" noProof="0" dirty="0">
                <a:ln>
                  <a:noFill/>
                </a:ln>
                <a:solidFill>
                  <a:prstClr val="black"/>
                </a:solidFill>
                <a:effectLst/>
                <a:uLnTx/>
                <a:uFillTx/>
                <a:latin typeface="Corbel" panose="020B0503020204020204"/>
                <a:ea typeface="+mn-lt"/>
                <a:cs typeface="+mn-lt"/>
                <a:hlinkClick r:id="rId2"/>
              </a:rPr>
              <a:t>wclapton@scysa.org</a:t>
            </a:r>
            <a:endParaRPr kumimoji="0" lang="en-US" sz="1900" b="0" i="0" u="none" strike="noStrike" kern="1200" cap="none" spc="0" normalizeH="0" baseline="0" noProof="0" dirty="0">
              <a:ln>
                <a:noFill/>
              </a:ln>
              <a:solidFill>
                <a:prstClr val="black"/>
              </a:solidFill>
              <a:effectLst/>
              <a:uLnTx/>
              <a:uFillTx/>
              <a:latin typeface="Corbel" panose="020B0503020204020204"/>
              <a:ea typeface="+mn-lt"/>
              <a:cs typeface="+mn-lt"/>
            </a:endParaRPr>
          </a:p>
          <a:p>
            <a:pPr marL="365760" marR="0" lvl="1" indent="0" algn="l" defTabSz="457200" rtl="0" eaLnBrk="1" fontAlgn="auto" latinLnBrk="0" hangingPunct="1">
              <a:lnSpc>
                <a:spcPct val="100000"/>
              </a:lnSpc>
              <a:spcBef>
                <a:spcPct val="20000"/>
              </a:spcBef>
              <a:spcAft>
                <a:spcPts val="600"/>
              </a:spcAft>
              <a:buClr>
                <a:srgbClr val="30ACEC">
                  <a:lumMod val="75000"/>
                </a:srgbClr>
              </a:buClr>
              <a:buSzPct val="145000"/>
              <a:buFont typeface="Arial"/>
              <a:buNone/>
              <a:tabLst/>
              <a:defRPr/>
            </a:pPr>
            <a:endParaRPr kumimoji="0" lang="en-US" sz="2100" b="1" i="0" u="none" strike="noStrike" kern="1200" cap="none" spc="0" normalizeH="0" baseline="0" noProof="0" dirty="0">
              <a:ln>
                <a:noFill/>
              </a:ln>
              <a:solidFill>
                <a:prstClr val="black"/>
              </a:solidFill>
              <a:effectLst/>
              <a:uLnTx/>
              <a:uFillTx/>
              <a:latin typeface="Corbel" panose="020B0503020204020204"/>
              <a:ea typeface="+mn-lt"/>
              <a:cs typeface="+mn-lt"/>
            </a:endParaRPr>
          </a:p>
          <a:p>
            <a:pPr marL="365760" marR="0" lvl="1" indent="0" algn="l" defTabSz="457200" rtl="0" eaLnBrk="1" fontAlgn="auto" latinLnBrk="0" hangingPunct="1">
              <a:lnSpc>
                <a:spcPct val="100000"/>
              </a:lnSpc>
              <a:spcBef>
                <a:spcPct val="20000"/>
              </a:spcBef>
              <a:spcAft>
                <a:spcPts val="600"/>
              </a:spcAft>
              <a:buClr>
                <a:srgbClr val="30ACEC">
                  <a:lumMod val="75000"/>
                </a:srgbClr>
              </a:buClr>
              <a:buSzPct val="145000"/>
              <a:buFont typeface="Arial"/>
              <a:buNone/>
              <a:tabLst/>
              <a:defRPr/>
            </a:pPr>
            <a:r>
              <a:rPr kumimoji="0" lang="en-US" sz="2100" b="1" i="0" u="none" strike="noStrike" kern="1200" cap="none" spc="0" normalizeH="0" baseline="0" noProof="0" dirty="0">
                <a:ln>
                  <a:noFill/>
                </a:ln>
                <a:solidFill>
                  <a:prstClr val="black"/>
                </a:solidFill>
                <a:effectLst/>
                <a:uLnTx/>
                <a:uFillTx/>
                <a:latin typeface="Corbel" panose="020B0503020204020204"/>
                <a:ea typeface="+mn-lt"/>
                <a:cs typeface="+mn-lt"/>
              </a:rPr>
              <a:t>Hans Pauling</a:t>
            </a:r>
            <a:r>
              <a:rPr kumimoji="0" lang="en-US" sz="1900" b="0" i="0" u="none" strike="noStrike" kern="1200" cap="none" spc="0" normalizeH="0" baseline="0" noProof="0" dirty="0">
                <a:ln>
                  <a:noFill/>
                </a:ln>
                <a:solidFill>
                  <a:prstClr val="black"/>
                </a:solidFill>
                <a:effectLst/>
                <a:uLnTx/>
                <a:uFillTx/>
                <a:latin typeface="Corbel" panose="020B0503020204020204"/>
                <a:ea typeface="+mn-lt"/>
                <a:cs typeface="+mn-lt"/>
              </a:rPr>
              <a:t>, League Administration – </a:t>
            </a:r>
            <a:r>
              <a:rPr kumimoji="0" lang="en-US" sz="1900" b="0" i="0" u="none" strike="noStrike" kern="1200" cap="none" spc="0" normalizeH="0" baseline="0" noProof="0" dirty="0">
                <a:ln>
                  <a:noFill/>
                </a:ln>
                <a:solidFill>
                  <a:prstClr val="black"/>
                </a:solidFill>
                <a:effectLst/>
                <a:uLnTx/>
                <a:uFillTx/>
                <a:latin typeface="Corbel" panose="020B0503020204020204"/>
                <a:ea typeface="+mn-lt"/>
                <a:cs typeface="+mn-lt"/>
                <a:hlinkClick r:id="rId3"/>
              </a:rPr>
              <a:t>leagues@scysa.org</a:t>
            </a:r>
            <a:endParaRPr kumimoji="0" lang="en-US" sz="1900" b="0" i="0" u="none" strike="noStrike" kern="1200" cap="none" spc="0" normalizeH="0" baseline="0" noProof="0" dirty="0">
              <a:ln>
                <a:noFill/>
              </a:ln>
              <a:solidFill>
                <a:prstClr val="black"/>
              </a:solidFill>
              <a:effectLst/>
              <a:uLnTx/>
              <a:uFillTx/>
              <a:latin typeface="Corbel" panose="020B0503020204020204"/>
              <a:ea typeface="+mn-ea"/>
              <a:cs typeface="+mn-cs"/>
            </a:endParaRPr>
          </a:p>
          <a:p>
            <a:pPr marL="393065" lvl="1" indent="0">
              <a:buNone/>
            </a:pPr>
            <a:endParaRPr lang="en-US" b="1" dirty="0">
              <a:ea typeface="+mn-lt"/>
              <a:cs typeface="+mn-lt"/>
            </a:endParaRPr>
          </a:p>
          <a:p>
            <a:pPr marL="393065" lvl="1" indent="0">
              <a:buNone/>
            </a:pPr>
            <a:r>
              <a:rPr lang="en-US" b="1" dirty="0">
                <a:ea typeface="+mn-lt"/>
                <a:cs typeface="+mn-lt"/>
              </a:rPr>
              <a:t>Nancy Shultz</a:t>
            </a:r>
            <a:r>
              <a:rPr lang="en-US" dirty="0">
                <a:ea typeface="+mn-lt"/>
                <a:cs typeface="+mn-lt"/>
              </a:rPr>
              <a:t>, State Registrar - </a:t>
            </a:r>
            <a:r>
              <a:rPr lang="en-US" dirty="0">
                <a:ea typeface="+mn-lt"/>
                <a:cs typeface="+mn-lt"/>
                <a:hlinkClick r:id="rId4"/>
              </a:rPr>
              <a:t>nshultz@scysa.org</a:t>
            </a:r>
            <a:endParaRPr lang="en-US" dirty="0">
              <a:ea typeface="+mn-lt"/>
              <a:cs typeface="+mn-lt"/>
            </a:endParaRPr>
          </a:p>
          <a:p>
            <a:pPr marL="850265" lvl="1" indent="-457200">
              <a:buFont typeface="Wingdings,Sans-Serif"/>
              <a:buChar char="v"/>
            </a:pPr>
            <a:r>
              <a:rPr lang="en-US" sz="1700" dirty="0">
                <a:ea typeface="+mn-lt"/>
                <a:cs typeface="+mn-lt"/>
              </a:rPr>
              <a:t>Registration</a:t>
            </a:r>
          </a:p>
          <a:p>
            <a:pPr marL="850265" lvl="1" indent="-457200">
              <a:buFont typeface="Wingdings,Sans-Serif"/>
              <a:buChar char="v"/>
            </a:pPr>
            <a:r>
              <a:rPr lang="en-US" sz="1700" dirty="0">
                <a:ea typeface="+mn-lt"/>
                <a:cs typeface="+mn-lt"/>
              </a:rPr>
              <a:t>Travel</a:t>
            </a:r>
          </a:p>
          <a:p>
            <a:pPr marL="850265" lvl="1" indent="-457200">
              <a:buFont typeface="Wingdings,Sans-Serif"/>
              <a:buChar char="v"/>
            </a:pPr>
            <a:r>
              <a:rPr lang="en-US" sz="1700" dirty="0">
                <a:ea typeface="+mn-lt"/>
                <a:cs typeface="+mn-lt"/>
              </a:rPr>
              <a:t>Abuse Training Certificates</a:t>
            </a:r>
          </a:p>
          <a:p>
            <a:pPr marL="850265" lvl="1" indent="-457200">
              <a:buFont typeface="Wingdings,Sans-Serif"/>
              <a:buChar char="v"/>
            </a:pPr>
            <a:r>
              <a:rPr lang="en-US" sz="1700" dirty="0">
                <a:ea typeface="+mn-lt"/>
                <a:cs typeface="+mn-lt"/>
              </a:rPr>
              <a:t>Interstate/International Clearance</a:t>
            </a:r>
            <a:endParaRPr lang="en-US" sz="1700" dirty="0"/>
          </a:p>
          <a:p>
            <a:pPr marL="393065" lvl="1" indent="0">
              <a:buNone/>
            </a:pPr>
            <a:endParaRPr lang="en-US" dirty="0"/>
          </a:p>
          <a:p>
            <a:pPr marL="393065" lvl="1" indent="0">
              <a:buNone/>
            </a:pPr>
            <a:r>
              <a:rPr lang="en-US" b="1" dirty="0"/>
              <a:t>Bonnie Epperson</a:t>
            </a:r>
            <a:r>
              <a:rPr lang="en-US" dirty="0"/>
              <a:t>, Executive Administrator– </a:t>
            </a:r>
            <a:r>
              <a:rPr lang="en-US" dirty="0">
                <a:hlinkClick r:id="rId5"/>
              </a:rPr>
              <a:t>scysa@scysa.org</a:t>
            </a:r>
            <a:endParaRPr lang="en-US" dirty="0"/>
          </a:p>
          <a:p>
            <a:pPr marL="850265" lvl="1" indent="-457200">
              <a:buFont typeface="Wingdings" panose="05000000000000000000" pitchFamily="2" charset="2"/>
              <a:buChar char="v"/>
            </a:pPr>
            <a:r>
              <a:rPr lang="en-US" sz="1500" dirty="0"/>
              <a:t>Coaching Licenses/Background checks</a:t>
            </a:r>
          </a:p>
          <a:p>
            <a:pPr marL="850265" lvl="1" indent="-457200">
              <a:buFont typeface="Wingdings" panose="05000000000000000000" pitchFamily="2" charset="2"/>
              <a:buChar char="v"/>
            </a:pPr>
            <a:r>
              <a:rPr lang="en-US" sz="1500" dirty="0"/>
              <a:t>Insurance </a:t>
            </a:r>
          </a:p>
          <a:p>
            <a:pPr marL="850265" lvl="1" indent="-457200">
              <a:buFont typeface="Wingdings" panose="05000000000000000000" pitchFamily="2" charset="2"/>
              <a:buChar char="v"/>
            </a:pPr>
            <a:r>
              <a:rPr lang="en-US" sz="1500" dirty="0"/>
              <a:t>League Support</a:t>
            </a:r>
          </a:p>
          <a:p>
            <a:pPr marL="850265" lvl="1" indent="-457200">
              <a:buFont typeface="Wingdings" panose="05000000000000000000" pitchFamily="2" charset="2"/>
              <a:buChar char="v"/>
            </a:pPr>
            <a:endParaRPr lang="en-US" dirty="0"/>
          </a:p>
          <a:p>
            <a:pPr marL="393065" lvl="1" indent="0">
              <a:buNone/>
            </a:pPr>
            <a:r>
              <a:rPr lang="en-US" b="1" dirty="0"/>
              <a:t>Lisa Neill</a:t>
            </a:r>
            <a:r>
              <a:rPr lang="en-US" dirty="0"/>
              <a:t>, Event Director– </a:t>
            </a:r>
            <a:r>
              <a:rPr lang="en-US" dirty="0">
                <a:hlinkClick r:id="rId6"/>
              </a:rPr>
              <a:t>Lisa.Neill@scysa.org</a:t>
            </a:r>
            <a:endParaRPr lang="en-US" dirty="0"/>
          </a:p>
          <a:p>
            <a:pPr marL="850265" lvl="1" indent="-457200">
              <a:buFont typeface="Wingdings" panose="05000000000000000000" pitchFamily="2" charset="2"/>
              <a:buChar char="v"/>
            </a:pPr>
            <a:r>
              <a:rPr lang="en-US" sz="1500" dirty="0"/>
              <a:t>Birth Certificates/Photo Corrections</a:t>
            </a:r>
          </a:p>
          <a:p>
            <a:pPr marL="850265" lvl="1" indent="-457200">
              <a:buFont typeface="Wingdings" panose="05000000000000000000" pitchFamily="2" charset="2"/>
              <a:buChar char="v"/>
            </a:pPr>
            <a:r>
              <a:rPr lang="en-US" sz="1500" dirty="0"/>
              <a:t>ODP</a:t>
            </a:r>
          </a:p>
          <a:p>
            <a:pPr marL="393065" lvl="1" indent="0">
              <a:buNone/>
            </a:pPr>
            <a:endParaRPr lang="en-US" sz="1500" dirty="0"/>
          </a:p>
          <a:p>
            <a:pPr marL="0" indent="0">
              <a:buNone/>
            </a:pPr>
            <a:r>
              <a:rPr lang="en-US" sz="2100" b="1" dirty="0"/>
              <a:t>	</a:t>
            </a:r>
            <a:r>
              <a:rPr lang="en-US" sz="2100" b="1" dirty="0" err="1"/>
              <a:t>Khynnedi</a:t>
            </a:r>
            <a:r>
              <a:rPr lang="en-US" sz="2100" b="1" dirty="0"/>
              <a:t> Starnes – </a:t>
            </a:r>
            <a:r>
              <a:rPr lang="en-US" sz="2100" b="1" dirty="0">
                <a:hlinkClick r:id="rId7"/>
              </a:rPr>
              <a:t>K.Starnes@scyouthsoccer.com</a:t>
            </a:r>
            <a:endParaRPr lang="en-US" sz="2100" b="1" dirty="0"/>
          </a:p>
          <a:p>
            <a:pPr lvl="1">
              <a:buFont typeface="Wingdings" panose="05000000000000000000" pitchFamily="2" charset="2"/>
              <a:buChar char="v"/>
            </a:pPr>
            <a:r>
              <a:rPr lang="en-US" sz="1900" dirty="0"/>
              <a:t>Social Media</a:t>
            </a:r>
          </a:p>
          <a:p>
            <a:pPr lvl="1">
              <a:buFont typeface="Wingdings" panose="05000000000000000000" pitchFamily="2" charset="2"/>
              <a:buChar char="v"/>
            </a:pPr>
            <a:r>
              <a:rPr lang="en-US" sz="1900" dirty="0"/>
              <a:t>Marketing</a:t>
            </a:r>
          </a:p>
          <a:p>
            <a:pPr marL="0" indent="0">
              <a:buNone/>
            </a:pPr>
            <a:endParaRPr lang="en-US" sz="2100" dirty="0"/>
          </a:p>
          <a:p>
            <a:pPr marL="850265" lvl="1" indent="-457200">
              <a:buFont typeface="Wingdings" panose="05000000000000000000" pitchFamily="2" charset="2"/>
              <a:buChar char="v"/>
            </a:pPr>
            <a:endParaRPr lang="en-US" dirty="0"/>
          </a:p>
          <a:p>
            <a:pPr marL="393065" lvl="1" indent="0">
              <a:buNone/>
            </a:pPr>
            <a:endParaRPr lang="en-US" dirty="0"/>
          </a:p>
        </p:txBody>
      </p:sp>
    </p:spTree>
    <p:extLst>
      <p:ext uri="{BB962C8B-B14F-4D97-AF65-F5344CB8AC3E}">
        <p14:creationId xmlns:p14="http://schemas.microsoft.com/office/powerpoint/2010/main" val="4678211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fontScale="90000"/>
          </a:bodyPr>
          <a:lstStyle/>
          <a:p>
            <a:r>
              <a:rPr lang="en-US">
                <a:solidFill>
                  <a:srgbClr val="FF0000"/>
                </a:solidFill>
              </a:rPr>
              <a:t>International Clearance Wrap-up</a:t>
            </a:r>
          </a:p>
        </p:txBody>
      </p:sp>
      <p:sp>
        <p:nvSpPr>
          <p:cNvPr id="3" name="Content Placeholder 2"/>
          <p:cNvSpPr>
            <a:spLocks noGrp="1"/>
          </p:cNvSpPr>
          <p:nvPr>
            <p:ph idx="1"/>
          </p:nvPr>
        </p:nvSpPr>
        <p:spPr>
          <a:xfrm>
            <a:off x="1061356" y="1747156"/>
            <a:ext cx="7549243" cy="4120243"/>
          </a:xfrm>
        </p:spPr>
        <p:txBody>
          <a:bodyPr>
            <a:normAutofit fontScale="85000" lnSpcReduction="20000"/>
          </a:bodyPr>
          <a:lstStyle/>
          <a:p>
            <a:r>
              <a:rPr lang="en-US" dirty="0"/>
              <a:t>Clearance requests should be submitted to South Carolina Youth Soccer Association, who submits to US Soccer.</a:t>
            </a:r>
          </a:p>
          <a:p>
            <a:pPr marL="0" indent="0">
              <a:buNone/>
            </a:pPr>
            <a:endParaRPr lang="en-US" dirty="0"/>
          </a:p>
          <a:p>
            <a:r>
              <a:rPr lang="en-US" dirty="0"/>
              <a:t>Clearance request must be submitted in a pdf format and single document per item required.</a:t>
            </a:r>
          </a:p>
          <a:p>
            <a:endParaRPr lang="en-US" dirty="0"/>
          </a:p>
          <a:p>
            <a:r>
              <a:rPr lang="en-US" b="0" i="0" dirty="0">
                <a:solidFill>
                  <a:srgbClr val="201F1E"/>
                </a:solidFill>
                <a:effectLst/>
                <a:latin typeface="Segoe UI" panose="020B0502040204020203" pitchFamily="34" charset="0"/>
              </a:rPr>
              <a:t>FIFA defines a professional affiliation as a legal, financial, or de facto link to a professional club domestic or abroad. This includes but is not limited to summer camps, the use of the training facilities, shared club names, pathway to participate on the full team, sponsorships by the full team, fundraisers, etc. Failure to report accurate information regarding pro- affiliation may result in fines by FIFA and U.S. Soccer. </a:t>
            </a:r>
            <a:endParaRPr lang="en-US" dirty="0"/>
          </a:p>
        </p:txBody>
      </p:sp>
    </p:spTree>
    <p:extLst>
      <p:ext uri="{BB962C8B-B14F-4D97-AF65-F5344CB8AC3E}">
        <p14:creationId xmlns:p14="http://schemas.microsoft.com/office/powerpoint/2010/main" val="21238235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81000"/>
            <a:ext cx="7024744" cy="648736"/>
          </a:xfrm>
        </p:spPr>
        <p:txBody>
          <a:bodyPr>
            <a:normAutofit fontScale="90000"/>
          </a:bodyPr>
          <a:lstStyle/>
          <a:p>
            <a:r>
              <a:rPr lang="en-US">
                <a:solidFill>
                  <a:srgbClr val="FF0000"/>
                </a:solidFill>
              </a:rPr>
              <a:t>Create Teams</a:t>
            </a:r>
          </a:p>
        </p:txBody>
      </p:sp>
      <p:sp>
        <p:nvSpPr>
          <p:cNvPr id="2" name="Content Placeholder 1"/>
          <p:cNvSpPr>
            <a:spLocks noGrp="1"/>
          </p:cNvSpPr>
          <p:nvPr>
            <p:ph idx="1"/>
          </p:nvPr>
        </p:nvSpPr>
        <p:spPr>
          <a:xfrm>
            <a:off x="1534886" y="1295400"/>
            <a:ext cx="7151914" cy="4876800"/>
          </a:xfrm>
        </p:spPr>
        <p:txBody>
          <a:bodyPr>
            <a:normAutofit fontScale="92500" lnSpcReduction="20000"/>
          </a:bodyPr>
          <a:lstStyle/>
          <a:p>
            <a:r>
              <a:rPr lang="en-US" dirty="0"/>
              <a:t>Go to Team</a:t>
            </a:r>
          </a:p>
          <a:p>
            <a:r>
              <a:rPr lang="en-US" dirty="0"/>
              <a:t>Create </a:t>
            </a:r>
          </a:p>
          <a:p>
            <a:r>
              <a:rPr lang="en-US" dirty="0"/>
              <a:t>Select District</a:t>
            </a:r>
          </a:p>
          <a:p>
            <a:r>
              <a:rPr lang="en-US" dirty="0"/>
              <a:t>Select Club</a:t>
            </a:r>
          </a:p>
          <a:p>
            <a:r>
              <a:rPr lang="en-US" dirty="0"/>
              <a:t>Put in Team Name – club initials, year, name (i.e.  ICFC 07B Red, </a:t>
            </a:r>
            <a:r>
              <a:rPr lang="en-US" dirty="0" err="1"/>
              <a:t>Cainhoy</a:t>
            </a:r>
            <a:r>
              <a:rPr lang="en-US" dirty="0"/>
              <a:t> 08 Girls)</a:t>
            </a:r>
          </a:p>
          <a:p>
            <a:r>
              <a:rPr lang="en-US" dirty="0"/>
              <a:t>Gender</a:t>
            </a:r>
          </a:p>
          <a:p>
            <a:r>
              <a:rPr lang="en-US" dirty="0"/>
              <a:t>Play Level</a:t>
            </a:r>
          </a:p>
          <a:p>
            <a:r>
              <a:rPr lang="en-US" dirty="0"/>
              <a:t>Age Group </a:t>
            </a:r>
          </a:p>
          <a:p>
            <a:r>
              <a:rPr lang="en-US" dirty="0"/>
              <a:t>Save</a:t>
            </a:r>
          </a:p>
          <a:p>
            <a:pPr marL="109728" indent="0">
              <a:buNone/>
            </a:pPr>
            <a:r>
              <a:rPr lang="en-US" dirty="0"/>
              <a:t>Play Level is Recreation, Jr. Academy, Classic II/Open, Classic I/PMSL, Challenge/SCSCL or Premier</a:t>
            </a:r>
          </a:p>
          <a:p>
            <a:endParaRPr lang="en-US" dirty="0"/>
          </a:p>
        </p:txBody>
      </p:sp>
    </p:spTree>
    <p:extLst>
      <p:ext uri="{BB962C8B-B14F-4D97-AF65-F5344CB8AC3E}">
        <p14:creationId xmlns:p14="http://schemas.microsoft.com/office/powerpoint/2010/main" val="2958517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28600"/>
            <a:ext cx="7024744" cy="609600"/>
          </a:xfrm>
        </p:spPr>
        <p:txBody>
          <a:bodyPr>
            <a:normAutofit fontScale="90000"/>
          </a:bodyPr>
          <a:lstStyle/>
          <a:p>
            <a:r>
              <a:rPr lang="en-US">
                <a:solidFill>
                  <a:srgbClr val="FF0000"/>
                </a:solidFill>
              </a:rPr>
              <a:t>Assigning Player/Admin</a:t>
            </a:r>
          </a:p>
        </p:txBody>
      </p:sp>
      <p:sp>
        <p:nvSpPr>
          <p:cNvPr id="2" name="Content Placeholder 1"/>
          <p:cNvSpPr>
            <a:spLocks noGrp="1"/>
          </p:cNvSpPr>
          <p:nvPr>
            <p:ph idx="1"/>
          </p:nvPr>
        </p:nvSpPr>
        <p:spPr>
          <a:xfrm>
            <a:off x="1143000" y="1147764"/>
            <a:ext cx="8229600" cy="5481636"/>
          </a:xfrm>
        </p:spPr>
        <p:txBody>
          <a:bodyPr>
            <a:normAutofit fontScale="92500" lnSpcReduction="20000"/>
          </a:bodyPr>
          <a:lstStyle/>
          <a:p>
            <a:r>
              <a:rPr lang="en-US" dirty="0"/>
              <a:t>Once team has been created</a:t>
            </a:r>
          </a:p>
          <a:p>
            <a:r>
              <a:rPr lang="en-US" dirty="0"/>
              <a:t>Click correct team </a:t>
            </a:r>
          </a:p>
          <a:p>
            <a:r>
              <a:rPr lang="en-US" dirty="0"/>
              <a:t>Click Roster Players</a:t>
            </a:r>
          </a:p>
          <a:p>
            <a:pPr lvl="1"/>
            <a:r>
              <a:rPr lang="en-US" dirty="0"/>
              <a:t>Filter for players as needed (i.e. age, gender)</a:t>
            </a:r>
          </a:p>
          <a:p>
            <a:pPr lvl="1"/>
            <a:r>
              <a:rPr lang="en-US" dirty="0"/>
              <a:t>Make sure you have selected correct year of player to add</a:t>
            </a:r>
          </a:p>
          <a:p>
            <a:pPr lvl="1"/>
            <a:r>
              <a:rPr lang="en-US" dirty="0"/>
              <a:t>Add selected players and save</a:t>
            </a:r>
          </a:p>
          <a:p>
            <a:r>
              <a:rPr lang="en-US" dirty="0"/>
              <a:t>Click Roster Admin</a:t>
            </a:r>
          </a:p>
          <a:p>
            <a:pPr lvl="1"/>
            <a:r>
              <a:rPr lang="en-US" dirty="0"/>
              <a:t>Search for admin</a:t>
            </a:r>
          </a:p>
          <a:p>
            <a:pPr lvl="1"/>
            <a:r>
              <a:rPr lang="en-US" dirty="0"/>
              <a:t>Select admin type (i.e. head coach, asst. coach, manager)</a:t>
            </a:r>
          </a:p>
          <a:p>
            <a:pPr lvl="1"/>
            <a:r>
              <a:rPr lang="en-US" dirty="0"/>
              <a:t>Add selected admin and save</a:t>
            </a:r>
          </a:p>
          <a:p>
            <a:pPr lvl="1"/>
            <a:r>
              <a:rPr lang="en-US" dirty="0"/>
              <a:t>If an     shows – admin needs license</a:t>
            </a:r>
          </a:p>
          <a:p>
            <a:pPr lvl="1"/>
            <a:r>
              <a:rPr lang="en-US" dirty="0"/>
              <a:t>If an     shows – admin needs background check</a:t>
            </a:r>
          </a:p>
          <a:p>
            <a:pPr lvl="1"/>
            <a:r>
              <a:rPr lang="en-US" dirty="0"/>
              <a:t>If no      shows – admin needs abuse training certificate</a:t>
            </a:r>
          </a:p>
          <a:p>
            <a:pPr lvl="1"/>
            <a:r>
              <a:rPr lang="en-US" dirty="0"/>
              <a:t>If no      shows – admin needs concussion protocol checked</a:t>
            </a:r>
          </a:p>
          <a:p>
            <a:pPr lvl="1"/>
            <a:endParaRPr lang="en-US" dirty="0"/>
          </a:p>
          <a:p>
            <a:pPr marL="109728"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6652" y="4701264"/>
            <a:ext cx="295275" cy="29527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6651" y="5105384"/>
            <a:ext cx="295275" cy="295275"/>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0190" y="5835747"/>
            <a:ext cx="332693" cy="332693"/>
          </a:xfrm>
          <a:prstGeom prst="rect">
            <a:avLst/>
          </a:prstGeom>
        </p:spPr>
      </p:pic>
      <p:pic>
        <p:nvPicPr>
          <p:cNvPr id="9" name="Picture 8">
            <a:extLst>
              <a:ext uri="{FF2B5EF4-FFF2-40B4-BE49-F238E27FC236}">
                <a16:creationId xmlns:a16="http://schemas.microsoft.com/office/drawing/2014/main" id="{CA55BC71-3C3C-46FD-B63A-10A272126D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00190" y="5431627"/>
            <a:ext cx="295275" cy="340564"/>
          </a:xfrm>
          <a:prstGeom prst="rect">
            <a:avLst/>
          </a:prstGeom>
        </p:spPr>
      </p:pic>
    </p:spTree>
    <p:extLst>
      <p:ext uri="{BB962C8B-B14F-4D97-AF65-F5344CB8AC3E}">
        <p14:creationId xmlns:p14="http://schemas.microsoft.com/office/powerpoint/2010/main" val="3371186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7024744" cy="722864"/>
          </a:xfrm>
        </p:spPr>
        <p:txBody>
          <a:bodyPr>
            <a:normAutofit/>
          </a:bodyPr>
          <a:lstStyle/>
          <a:p>
            <a:r>
              <a:rPr lang="en-US">
                <a:solidFill>
                  <a:srgbClr val="FF0000"/>
                </a:solidFill>
              </a:rPr>
              <a:t>Travel Documents</a:t>
            </a:r>
          </a:p>
        </p:txBody>
      </p:sp>
      <p:sp>
        <p:nvSpPr>
          <p:cNvPr id="2" name="Content Placeholder 1"/>
          <p:cNvSpPr>
            <a:spLocks noGrp="1"/>
          </p:cNvSpPr>
          <p:nvPr>
            <p:ph idx="1"/>
          </p:nvPr>
        </p:nvSpPr>
        <p:spPr>
          <a:xfrm>
            <a:off x="1347106" y="1143000"/>
            <a:ext cx="7644493" cy="5410200"/>
          </a:xfrm>
        </p:spPr>
        <p:txBody>
          <a:bodyPr>
            <a:normAutofit fontScale="92500" lnSpcReduction="10000"/>
          </a:bodyPr>
          <a:lstStyle/>
          <a:p>
            <a:r>
              <a:rPr lang="en-US" dirty="0"/>
              <a:t>Travel documents </a:t>
            </a:r>
          </a:p>
          <a:p>
            <a:pPr lvl="1"/>
            <a:r>
              <a:rPr lang="en-US" dirty="0"/>
              <a:t> Click Team</a:t>
            </a:r>
          </a:p>
          <a:p>
            <a:pPr lvl="1"/>
            <a:r>
              <a:rPr lang="en-US" dirty="0"/>
              <a:t> Click Travel Roster</a:t>
            </a:r>
          </a:p>
          <a:p>
            <a:pPr lvl="1"/>
            <a:r>
              <a:rPr lang="en-US" dirty="0"/>
              <a:t> Click Create </a:t>
            </a:r>
          </a:p>
          <a:p>
            <a:pPr lvl="1"/>
            <a:r>
              <a:rPr lang="en-US" dirty="0"/>
              <a:t>Edit roster as needed </a:t>
            </a:r>
          </a:p>
          <a:p>
            <a:pPr lvl="2"/>
            <a:r>
              <a:rPr lang="en-US" dirty="0"/>
              <a:t>Adding guest players (or pool players) by ID#</a:t>
            </a:r>
          </a:p>
          <a:p>
            <a:pPr lvl="2"/>
            <a:r>
              <a:rPr lang="en-US" dirty="0"/>
              <a:t>For players from another club, still click add player/admin from within organization as organization is the state not club.</a:t>
            </a:r>
          </a:p>
          <a:p>
            <a:pPr lvl="2"/>
            <a:r>
              <a:rPr lang="en-US" dirty="0"/>
              <a:t>Make sure a note from the players primary team giving approval is sent to the state registrar.</a:t>
            </a:r>
          </a:p>
          <a:p>
            <a:pPr lvl="2"/>
            <a:r>
              <a:rPr lang="en-US" dirty="0"/>
              <a:t>Deleting those not playing by clicking red X</a:t>
            </a:r>
          </a:p>
          <a:p>
            <a:pPr lvl="2"/>
            <a:r>
              <a:rPr lang="en-US" dirty="0"/>
              <a:t>Same for team admins</a:t>
            </a:r>
          </a:p>
          <a:p>
            <a:pPr lvl="1"/>
            <a:r>
              <a:rPr lang="en-US" dirty="0"/>
              <a:t>Submit</a:t>
            </a:r>
          </a:p>
          <a:p>
            <a:pPr lvl="1"/>
            <a:r>
              <a:rPr lang="en-US" dirty="0"/>
              <a:t>Payment</a:t>
            </a:r>
          </a:p>
          <a:p>
            <a:pPr lvl="2"/>
            <a:r>
              <a:rPr lang="en-US" dirty="0"/>
              <a:t>Credit card or e-check only for  all tournaments &amp; rosters ($15)</a:t>
            </a:r>
          </a:p>
        </p:txBody>
      </p:sp>
    </p:spTree>
    <p:extLst>
      <p:ext uri="{BB962C8B-B14F-4D97-AF65-F5344CB8AC3E}">
        <p14:creationId xmlns:p14="http://schemas.microsoft.com/office/powerpoint/2010/main" val="8793766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533400"/>
          </a:xfrm>
        </p:spPr>
        <p:txBody>
          <a:bodyPr>
            <a:normAutofit fontScale="90000"/>
          </a:bodyPr>
          <a:lstStyle/>
          <a:p>
            <a:r>
              <a:rPr lang="en-US">
                <a:solidFill>
                  <a:srgbClr val="FF0000"/>
                </a:solidFill>
              </a:rPr>
              <a:t>Travel Rosters </a:t>
            </a:r>
          </a:p>
        </p:txBody>
      </p:sp>
      <p:sp>
        <p:nvSpPr>
          <p:cNvPr id="3" name="Content Placeholder 2"/>
          <p:cNvSpPr>
            <a:spLocks noGrp="1"/>
          </p:cNvSpPr>
          <p:nvPr>
            <p:ph idx="1"/>
          </p:nvPr>
        </p:nvSpPr>
        <p:spPr>
          <a:xfrm>
            <a:off x="1216478" y="1208313"/>
            <a:ext cx="7622721" cy="4912495"/>
          </a:xfrm>
        </p:spPr>
        <p:txBody>
          <a:bodyPr>
            <a:normAutofit fontScale="92500"/>
          </a:bodyPr>
          <a:lstStyle/>
          <a:p>
            <a:r>
              <a:rPr lang="en-US" dirty="0"/>
              <a:t>Tournament rosters/guest rosters will not be approved until </a:t>
            </a:r>
          </a:p>
          <a:p>
            <a:pPr lvl="1"/>
            <a:r>
              <a:rPr lang="en-US" dirty="0"/>
              <a:t>The required travel documents are completed </a:t>
            </a:r>
          </a:p>
          <a:p>
            <a:pPr lvl="1"/>
            <a:r>
              <a:rPr lang="en-US" dirty="0"/>
              <a:t>Remittance is made</a:t>
            </a:r>
          </a:p>
          <a:p>
            <a:pPr lvl="1"/>
            <a:r>
              <a:rPr lang="en-US" dirty="0"/>
              <a:t>Outstanding club fees are paid.</a:t>
            </a:r>
          </a:p>
          <a:p>
            <a:r>
              <a:rPr lang="en-US" dirty="0"/>
              <a:t>At this time</a:t>
            </a:r>
          </a:p>
          <a:p>
            <a:pPr lvl="1"/>
            <a:r>
              <a:rPr lang="en-US" dirty="0"/>
              <a:t>Click Team</a:t>
            </a:r>
          </a:p>
          <a:p>
            <a:pPr lvl="1"/>
            <a:r>
              <a:rPr lang="en-US" dirty="0"/>
              <a:t>Click Travel Roster</a:t>
            </a:r>
          </a:p>
          <a:p>
            <a:pPr lvl="1"/>
            <a:r>
              <a:rPr lang="en-US" dirty="0"/>
              <a:t>Click Edit</a:t>
            </a:r>
          </a:p>
          <a:p>
            <a:pPr lvl="1"/>
            <a:r>
              <a:rPr lang="en-US" dirty="0"/>
              <a:t>Click Print Travel Papers</a:t>
            </a:r>
          </a:p>
          <a:p>
            <a:r>
              <a:rPr lang="en-US" b="1" u="sng" dirty="0">
                <a:solidFill>
                  <a:srgbClr val="FF0000"/>
                </a:solidFill>
              </a:rPr>
              <a:t>Make sure the tournament is a US Youth sanctioned event before making payment.</a:t>
            </a:r>
          </a:p>
        </p:txBody>
      </p:sp>
    </p:spTree>
    <p:extLst>
      <p:ext uri="{BB962C8B-B14F-4D97-AF65-F5344CB8AC3E}">
        <p14:creationId xmlns:p14="http://schemas.microsoft.com/office/powerpoint/2010/main" val="29332037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685800"/>
          </a:xfrm>
        </p:spPr>
        <p:txBody>
          <a:bodyPr>
            <a:normAutofit fontScale="90000"/>
          </a:bodyPr>
          <a:lstStyle/>
          <a:p>
            <a:r>
              <a:rPr lang="en-US">
                <a:solidFill>
                  <a:srgbClr val="FF0000"/>
                </a:solidFill>
              </a:rPr>
              <a:t>Travel Rosters</a:t>
            </a:r>
          </a:p>
        </p:txBody>
      </p:sp>
      <p:sp>
        <p:nvSpPr>
          <p:cNvPr id="3" name="Content Placeholder 2"/>
          <p:cNvSpPr>
            <a:spLocks noGrp="1"/>
          </p:cNvSpPr>
          <p:nvPr>
            <p:ph idx="1"/>
          </p:nvPr>
        </p:nvSpPr>
        <p:spPr>
          <a:xfrm>
            <a:off x="1224642" y="1219200"/>
            <a:ext cx="7538357" cy="5257800"/>
          </a:xfrm>
        </p:spPr>
        <p:txBody>
          <a:bodyPr>
            <a:normAutofit fontScale="85000" lnSpcReduction="20000"/>
          </a:bodyPr>
          <a:lstStyle/>
          <a:p>
            <a:r>
              <a:rPr lang="en-US" dirty="0"/>
              <a:t>To add a guest player</a:t>
            </a:r>
          </a:p>
          <a:p>
            <a:pPr marL="109728" indent="0">
              <a:buNone/>
            </a:pPr>
            <a:endParaRPr lang="en-US" dirty="0"/>
          </a:p>
          <a:p>
            <a:r>
              <a:rPr lang="en-US" dirty="0"/>
              <a:t>Once in travel roster – either while creating or after clicking edit</a:t>
            </a:r>
          </a:p>
          <a:p>
            <a:pPr lvl="1">
              <a:buClr>
                <a:srgbClr val="438086"/>
              </a:buClr>
            </a:pPr>
            <a:r>
              <a:rPr lang="en-US" dirty="0">
                <a:solidFill>
                  <a:srgbClr val="438086"/>
                </a:solidFill>
              </a:rPr>
              <a:t>Click Add Player/Admin Inside Org</a:t>
            </a:r>
          </a:p>
          <a:p>
            <a:pPr lvl="1">
              <a:buClr>
                <a:srgbClr val="438086"/>
              </a:buClr>
            </a:pPr>
            <a:r>
              <a:rPr lang="en-US" dirty="0">
                <a:solidFill>
                  <a:srgbClr val="438086"/>
                </a:solidFill>
              </a:rPr>
              <a:t>Select Player</a:t>
            </a:r>
          </a:p>
          <a:p>
            <a:pPr lvl="1">
              <a:buClr>
                <a:srgbClr val="438086"/>
              </a:buClr>
            </a:pPr>
            <a:r>
              <a:rPr lang="en-US" dirty="0">
                <a:solidFill>
                  <a:srgbClr val="438086"/>
                </a:solidFill>
              </a:rPr>
              <a:t>Type in the player’s ID</a:t>
            </a:r>
          </a:p>
          <a:p>
            <a:pPr lvl="1">
              <a:buClr>
                <a:srgbClr val="438086"/>
              </a:buClr>
            </a:pPr>
            <a:r>
              <a:rPr lang="en-US" dirty="0">
                <a:solidFill>
                  <a:srgbClr val="438086"/>
                </a:solidFill>
              </a:rPr>
              <a:t>Click Save &amp; Continue</a:t>
            </a:r>
          </a:p>
          <a:p>
            <a:pPr lvl="1">
              <a:buClr>
                <a:srgbClr val="438086"/>
              </a:buClr>
            </a:pPr>
            <a:endParaRPr lang="en-US" dirty="0">
              <a:solidFill>
                <a:srgbClr val="438086"/>
              </a:solidFill>
            </a:endParaRPr>
          </a:p>
          <a:p>
            <a:r>
              <a:rPr lang="en-US" dirty="0"/>
              <a:t>Do not choose New Player Outside Organization</a:t>
            </a:r>
          </a:p>
          <a:p>
            <a:pPr marL="109728" indent="0">
              <a:buNone/>
            </a:pPr>
            <a:endParaRPr lang="en-US" dirty="0"/>
          </a:p>
          <a:p>
            <a:r>
              <a:rPr lang="en-US" b="1" dirty="0"/>
              <a:t>Make sure an email from the player’s present club is sent to me okaying the player to guest.</a:t>
            </a:r>
          </a:p>
          <a:p>
            <a:pPr marL="109728" indent="0">
              <a:buNone/>
            </a:pPr>
            <a:endParaRPr lang="en-US" dirty="0"/>
          </a:p>
          <a:p>
            <a:r>
              <a:rPr lang="en-US" dirty="0"/>
              <a:t>If you need assistance, please let me know.</a:t>
            </a:r>
          </a:p>
          <a:p>
            <a:pPr marL="411480" lvl="1" indent="0">
              <a:buNone/>
            </a:pPr>
            <a:endParaRPr lang="en-US" dirty="0"/>
          </a:p>
        </p:txBody>
      </p:sp>
    </p:spTree>
    <p:extLst>
      <p:ext uri="{BB962C8B-B14F-4D97-AF65-F5344CB8AC3E}">
        <p14:creationId xmlns:p14="http://schemas.microsoft.com/office/powerpoint/2010/main" val="13666841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28600"/>
            <a:ext cx="8229600" cy="457200"/>
          </a:xfrm>
        </p:spPr>
        <p:txBody>
          <a:bodyPr>
            <a:normAutofit fontScale="90000"/>
          </a:bodyPr>
          <a:lstStyle/>
          <a:p>
            <a:r>
              <a:rPr lang="en-US" b="1">
                <a:solidFill>
                  <a:srgbClr val="FF0000"/>
                </a:solidFill>
              </a:rPr>
              <a:t>Coaching Education</a:t>
            </a:r>
          </a:p>
        </p:txBody>
      </p:sp>
      <p:sp>
        <p:nvSpPr>
          <p:cNvPr id="2" name="Content Placeholder 1"/>
          <p:cNvSpPr>
            <a:spLocks noGrp="1"/>
          </p:cNvSpPr>
          <p:nvPr>
            <p:ph idx="1"/>
          </p:nvPr>
        </p:nvSpPr>
        <p:spPr>
          <a:xfrm>
            <a:off x="1322614" y="1102179"/>
            <a:ext cx="7266215" cy="5902778"/>
          </a:xfrm>
        </p:spPr>
        <p:txBody>
          <a:bodyPr>
            <a:normAutofit lnSpcReduction="10000"/>
          </a:bodyPr>
          <a:lstStyle/>
          <a:p>
            <a:r>
              <a:rPr lang="en-US" dirty="0"/>
              <a:t>SCYS Recreation Soccer Coaching Requirements</a:t>
            </a:r>
          </a:p>
          <a:p>
            <a:pPr lvl="1"/>
            <a:r>
              <a:rPr lang="en-US" dirty="0"/>
              <a:t>4U-12U – Intro to Grassroots Coaching Module</a:t>
            </a:r>
          </a:p>
          <a:p>
            <a:pPr lvl="1"/>
            <a:r>
              <a:rPr lang="en-US" dirty="0"/>
              <a:t>13U – 19U – US Soccer in Person 11 vs 11 license</a:t>
            </a:r>
          </a:p>
          <a:p>
            <a:pPr lvl="1"/>
            <a:endParaRPr lang="en-US" dirty="0"/>
          </a:p>
          <a:p>
            <a:r>
              <a:rPr lang="en-US" dirty="0"/>
              <a:t>SCYS Jr. Academy Coaching Requirements</a:t>
            </a:r>
          </a:p>
          <a:p>
            <a:pPr lvl="1"/>
            <a:r>
              <a:rPr lang="en-US" dirty="0"/>
              <a:t>8U-10U – US Soccer in Person 7 vs 7 license</a:t>
            </a:r>
          </a:p>
          <a:p>
            <a:pPr lvl="1"/>
            <a:r>
              <a:rPr lang="en-US" dirty="0"/>
              <a:t>11U-12U – US Soccer in Person 9 vs 9 license</a:t>
            </a:r>
          </a:p>
          <a:p>
            <a:pPr lvl="1"/>
            <a:endParaRPr lang="en-US" dirty="0"/>
          </a:p>
          <a:p>
            <a:pPr lvl="0"/>
            <a:r>
              <a:rPr lang="en-US" dirty="0"/>
              <a:t>SCYS Open, PMSL, Challenge &amp; Premier Coaching Requirements </a:t>
            </a:r>
          </a:p>
          <a:p>
            <a:pPr lvl="1"/>
            <a:r>
              <a:rPr lang="en-US" dirty="0"/>
              <a:t>13U-19U</a:t>
            </a:r>
          </a:p>
          <a:p>
            <a:pPr marL="411480" lvl="1" indent="0">
              <a:buNone/>
            </a:pPr>
            <a:r>
              <a:rPr lang="en-US" dirty="0"/>
              <a:t>	Head Coach – US Soccer National “D” License</a:t>
            </a:r>
          </a:p>
          <a:p>
            <a:pPr marL="411480" lvl="1" indent="0">
              <a:buNone/>
            </a:pPr>
            <a:r>
              <a:rPr lang="en-US" dirty="0"/>
              <a:t>	Assistant Coach – US Soccer in Person 11 vs 11 license</a:t>
            </a:r>
          </a:p>
          <a:p>
            <a:pPr lvl="1"/>
            <a:endParaRPr lang="en-US" dirty="0"/>
          </a:p>
          <a:p>
            <a:pPr lvl="1"/>
            <a:endParaRPr lang="en-US" dirty="0"/>
          </a:p>
        </p:txBody>
      </p:sp>
    </p:spTree>
    <p:extLst>
      <p:ext uri="{BB962C8B-B14F-4D97-AF65-F5344CB8AC3E}">
        <p14:creationId xmlns:p14="http://schemas.microsoft.com/office/powerpoint/2010/main" val="3213965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60653"/>
          </a:xfrm>
        </p:spPr>
        <p:txBody>
          <a:bodyPr>
            <a:normAutofit fontScale="90000"/>
          </a:bodyPr>
          <a:lstStyle/>
          <a:p>
            <a:r>
              <a:rPr lang="en-US" b="1" dirty="0">
                <a:solidFill>
                  <a:srgbClr val="FF0000"/>
                </a:solidFill>
              </a:rPr>
              <a:t>Coaching license</a:t>
            </a:r>
          </a:p>
        </p:txBody>
      </p:sp>
      <p:sp>
        <p:nvSpPr>
          <p:cNvPr id="3" name="Content Placeholder 2"/>
          <p:cNvSpPr>
            <a:spLocks noGrp="1"/>
          </p:cNvSpPr>
          <p:nvPr>
            <p:ph idx="1"/>
          </p:nvPr>
        </p:nvSpPr>
        <p:spPr>
          <a:xfrm>
            <a:off x="1053192" y="1134836"/>
            <a:ext cx="6871607" cy="5339116"/>
          </a:xfrm>
        </p:spPr>
        <p:txBody>
          <a:bodyPr>
            <a:normAutofit fontScale="85000" lnSpcReduction="20000"/>
          </a:bodyPr>
          <a:lstStyle/>
          <a:p>
            <a:r>
              <a:rPr lang="en-US" b="0" i="0" dirty="0">
                <a:solidFill>
                  <a:srgbClr val="FF0000"/>
                </a:solidFill>
                <a:effectLst/>
                <a:latin typeface="Century Schoolbook" panose="02040604050505020304" pitchFamily="18" charset="0"/>
              </a:rPr>
              <a:t>If a coach does not have a license showing in the database, please make sure they are registered in the </a:t>
            </a:r>
            <a:r>
              <a:rPr lang="en-US" b="1" i="1" dirty="0">
                <a:solidFill>
                  <a:srgbClr val="FF0000"/>
                </a:solidFill>
                <a:effectLst/>
                <a:latin typeface="Century Schoolbook" panose="02040604050505020304" pitchFamily="18" charset="0"/>
              </a:rPr>
              <a:t>US Soccer Learning Center.</a:t>
            </a:r>
            <a:r>
              <a:rPr lang="en-US" b="0" i="0" dirty="0">
                <a:solidFill>
                  <a:srgbClr val="FF0000"/>
                </a:solidFill>
                <a:effectLst/>
                <a:latin typeface="Century Schoolbook" panose="02040604050505020304" pitchFamily="18" charset="0"/>
              </a:rPr>
              <a:t> Coaches must upload their license in their Learning Center profile, and request verification from the State Association that issued the license.</a:t>
            </a:r>
          </a:p>
          <a:p>
            <a:pPr marL="0" indent="0">
              <a:buNone/>
            </a:pPr>
            <a:endParaRPr lang="en-US" b="0" i="0" dirty="0">
              <a:solidFill>
                <a:srgbClr val="252423"/>
              </a:solidFill>
              <a:effectLst/>
              <a:latin typeface="Segoe UI" panose="020B0502040204020203" pitchFamily="34" charset="0"/>
            </a:endParaRPr>
          </a:p>
          <a:p>
            <a:r>
              <a:rPr lang="en-US" b="1" dirty="0"/>
              <a:t>Any and all currently registered or previously registered SC Youth Soccer coaches on any roster or listed under any Club must be appropriately licensed for the team in which they are rostered or the team in which they are engaged or the team in which they manager or administer no later than January 28</a:t>
            </a:r>
            <a:r>
              <a:rPr lang="en-US" b="1" baseline="30000" dirty="0"/>
              <a:t>th</a:t>
            </a:r>
            <a:r>
              <a:rPr lang="en-US" b="1" dirty="0"/>
              <a:t> of 2023.</a:t>
            </a:r>
          </a:p>
          <a:p>
            <a:endParaRPr lang="en-US" dirty="0"/>
          </a:p>
          <a:p>
            <a:r>
              <a:rPr lang="en-US" dirty="0"/>
              <a:t>Coaching licensing courses can be found at </a:t>
            </a:r>
            <a:r>
              <a:rPr lang="en-US" dirty="0">
                <a:hlinkClick r:id="rId2"/>
              </a:rPr>
              <a:t>https://www.scysa.org/licensing-courses/</a:t>
            </a:r>
            <a:r>
              <a:rPr lang="en-US" dirty="0"/>
              <a:t> along with the requirements to obtain a “D” license.</a:t>
            </a:r>
          </a:p>
          <a:p>
            <a:endParaRPr lang="en-US" dirty="0"/>
          </a:p>
        </p:txBody>
      </p:sp>
    </p:spTree>
    <p:extLst>
      <p:ext uri="{BB962C8B-B14F-4D97-AF65-F5344CB8AC3E}">
        <p14:creationId xmlns:p14="http://schemas.microsoft.com/office/powerpoint/2010/main" val="31969316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685800"/>
          </a:xfrm>
        </p:spPr>
        <p:txBody>
          <a:bodyPr>
            <a:normAutofit fontScale="90000"/>
          </a:bodyPr>
          <a:lstStyle/>
          <a:p>
            <a:r>
              <a:rPr lang="en-US" b="1">
                <a:solidFill>
                  <a:srgbClr val="FF0000"/>
                </a:solidFill>
              </a:rPr>
              <a:t>League Fees</a:t>
            </a:r>
          </a:p>
        </p:txBody>
      </p:sp>
      <p:sp>
        <p:nvSpPr>
          <p:cNvPr id="3" name="Content Placeholder 2"/>
          <p:cNvSpPr>
            <a:spLocks noGrp="1"/>
          </p:cNvSpPr>
          <p:nvPr>
            <p:ph idx="1"/>
          </p:nvPr>
        </p:nvSpPr>
        <p:spPr>
          <a:xfrm>
            <a:off x="1200150" y="1600200"/>
            <a:ext cx="7486650" cy="4294414"/>
          </a:xfrm>
        </p:spPr>
        <p:txBody>
          <a:bodyPr>
            <a:normAutofit fontScale="85000" lnSpcReduction="20000"/>
          </a:bodyPr>
          <a:lstStyle/>
          <a:p>
            <a:pPr algn="just"/>
            <a:r>
              <a:rPr lang="en-US" dirty="0"/>
              <a:t>SC State Challenge League (SCSCL) - $700 (13U-14U Fall)</a:t>
            </a:r>
          </a:p>
          <a:p>
            <a:pPr algn="just"/>
            <a:r>
              <a:rPr lang="en-US" dirty="0"/>
              <a:t>SC State Challenge League (SCSCL) - $950 (15U-19U Fall) &amp; (13U-14U Spring)</a:t>
            </a:r>
          </a:p>
          <a:p>
            <a:pPr marL="0" indent="0" algn="just">
              <a:buNone/>
            </a:pPr>
            <a:endParaRPr lang="en-US" dirty="0"/>
          </a:p>
          <a:p>
            <a:pPr algn="just"/>
            <a:r>
              <a:rPr lang="en-US" dirty="0"/>
              <a:t>President’s Medal League (PMSL) - $700 (13U-14U Fall)</a:t>
            </a:r>
          </a:p>
          <a:p>
            <a:pPr algn="just"/>
            <a:r>
              <a:rPr lang="en-US" dirty="0"/>
              <a:t>Presidents Medal League (PMSL) - $875 (15U-19U Fall) &amp; (13U-14U Spring)</a:t>
            </a:r>
          </a:p>
          <a:p>
            <a:pPr marL="0" indent="0" algn="just">
              <a:buNone/>
            </a:pPr>
            <a:endParaRPr lang="en-US" dirty="0"/>
          </a:p>
          <a:p>
            <a:pPr algn="just"/>
            <a:r>
              <a:rPr lang="en-US" dirty="0"/>
              <a:t>Open League - $700</a:t>
            </a:r>
          </a:p>
          <a:p>
            <a:pPr marL="0" indent="0" algn="just">
              <a:buNone/>
            </a:pPr>
            <a:endParaRPr lang="en-US" dirty="0"/>
          </a:p>
          <a:p>
            <a:pPr marL="0" indent="0" algn="just">
              <a:buNone/>
            </a:pPr>
            <a:endParaRPr lang="en-US" dirty="0"/>
          </a:p>
          <a:p>
            <a:pPr marL="0" indent="0" algn="just">
              <a:buNone/>
            </a:pPr>
            <a:r>
              <a:rPr lang="en-US" dirty="0"/>
              <a:t>Contact: </a:t>
            </a:r>
            <a:r>
              <a:rPr lang="en-US" u="sng" dirty="0"/>
              <a:t>leagues@scysa.org</a:t>
            </a:r>
            <a:endParaRPr lang="en-US" dirty="0"/>
          </a:p>
        </p:txBody>
      </p:sp>
    </p:spTree>
    <p:extLst>
      <p:ext uri="{BB962C8B-B14F-4D97-AF65-F5344CB8AC3E}">
        <p14:creationId xmlns:p14="http://schemas.microsoft.com/office/powerpoint/2010/main" val="14347955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7467600" cy="639762"/>
          </a:xfrm>
        </p:spPr>
        <p:txBody>
          <a:bodyPr>
            <a:normAutofit fontScale="90000"/>
          </a:bodyPr>
          <a:lstStyle/>
          <a:p>
            <a:r>
              <a:rPr lang="en-US" b="1">
                <a:solidFill>
                  <a:srgbClr val="FF0000"/>
                </a:solidFill>
              </a:rPr>
              <a:t>Referee Fees</a:t>
            </a:r>
          </a:p>
        </p:txBody>
      </p:sp>
      <p:sp>
        <p:nvSpPr>
          <p:cNvPr id="2" name="Content Placeholder 1"/>
          <p:cNvSpPr>
            <a:spLocks noGrp="1"/>
          </p:cNvSpPr>
          <p:nvPr>
            <p:ph idx="1"/>
          </p:nvPr>
        </p:nvSpPr>
        <p:spPr>
          <a:xfrm>
            <a:off x="1559379" y="1219200"/>
            <a:ext cx="6382354" cy="5257800"/>
          </a:xfrm>
        </p:spPr>
        <p:txBody>
          <a:bodyPr>
            <a:normAutofit/>
          </a:bodyPr>
          <a:lstStyle/>
          <a:p>
            <a:r>
              <a:rPr lang="en-US" dirty="0"/>
              <a:t>SCSCL</a:t>
            </a:r>
          </a:p>
          <a:p>
            <a:pPr lvl="1"/>
            <a:r>
              <a:rPr lang="en-US" dirty="0"/>
              <a:t>17U-18U Ref $76/AR $50/AR $50</a:t>
            </a:r>
          </a:p>
          <a:p>
            <a:pPr lvl="1"/>
            <a:r>
              <a:rPr lang="en-US" dirty="0"/>
              <a:t>15U-16U Ref 66/AR $45/AR $45</a:t>
            </a:r>
          </a:p>
          <a:p>
            <a:pPr lvl="1"/>
            <a:r>
              <a:rPr lang="en-US" dirty="0"/>
              <a:t>13U-14U Ref 60/AR $40/AR $40</a:t>
            </a:r>
          </a:p>
          <a:p>
            <a:pPr lvl="1"/>
            <a:endParaRPr lang="en-US" dirty="0"/>
          </a:p>
          <a:p>
            <a:r>
              <a:rPr lang="en-US" dirty="0"/>
              <a:t>PMSL /Open</a:t>
            </a:r>
          </a:p>
          <a:p>
            <a:pPr lvl="1"/>
            <a:r>
              <a:rPr lang="en-US" dirty="0"/>
              <a:t>	17U-18U Ref 60/AR $40/AR $40</a:t>
            </a:r>
          </a:p>
          <a:p>
            <a:pPr lvl="1"/>
            <a:r>
              <a:rPr lang="en-US" dirty="0"/>
              <a:t>	15U-16U Ref 50/AR $36/AR$36</a:t>
            </a:r>
          </a:p>
          <a:p>
            <a:pPr lvl="1"/>
            <a:r>
              <a:rPr lang="en-US" dirty="0"/>
              <a:t>	13U-14U Ref $40/AR $30/AR$30</a:t>
            </a:r>
          </a:p>
        </p:txBody>
      </p:sp>
    </p:spTree>
    <p:extLst>
      <p:ext uri="{BB962C8B-B14F-4D97-AF65-F5344CB8AC3E}">
        <p14:creationId xmlns:p14="http://schemas.microsoft.com/office/powerpoint/2010/main" val="1327680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7718"/>
            <a:ext cx="8716736" cy="1701903"/>
          </a:xfrm>
        </p:spPr>
        <p:txBody>
          <a:bodyPr>
            <a:normAutofit/>
          </a:bodyPr>
          <a:lstStyle/>
          <a:p>
            <a:r>
              <a:rPr lang="en-US" b="1" dirty="0">
                <a:solidFill>
                  <a:srgbClr val="FF0000"/>
                </a:solidFill>
              </a:rPr>
              <a:t>SC Youth Soccer Website</a:t>
            </a:r>
            <a:br>
              <a:rPr lang="en-US" b="1" dirty="0"/>
            </a:br>
            <a:r>
              <a:rPr lang="en-US" b="1" dirty="0"/>
              <a:t>https://www.scyouthsoccer.com</a:t>
            </a:r>
            <a:endParaRPr lang="en-US" dirty="0"/>
          </a:p>
        </p:txBody>
      </p:sp>
      <p:sp>
        <p:nvSpPr>
          <p:cNvPr id="3" name="Content Placeholder 2"/>
          <p:cNvSpPr>
            <a:spLocks noGrp="1"/>
          </p:cNvSpPr>
          <p:nvPr>
            <p:ph idx="1"/>
          </p:nvPr>
        </p:nvSpPr>
        <p:spPr>
          <a:xfrm>
            <a:off x="1020535" y="2382963"/>
            <a:ext cx="7818201" cy="2556431"/>
          </a:xfrm>
        </p:spPr>
        <p:txBody>
          <a:bodyPr>
            <a:normAutofit/>
          </a:bodyPr>
          <a:lstStyle/>
          <a:p>
            <a:pPr marL="0" indent="0">
              <a:buNone/>
            </a:pPr>
            <a:endParaRPr lang="en-US" dirty="0"/>
          </a:p>
          <a:p>
            <a:r>
              <a:rPr lang="en-US" dirty="0"/>
              <a:t>Calendar: </a:t>
            </a:r>
            <a:r>
              <a:rPr lang="en-US" dirty="0">
                <a:hlinkClick r:id="rId2"/>
              </a:rPr>
              <a:t>Calendar (scyouthsoccer.com)</a:t>
            </a:r>
            <a:endParaRPr lang="en-US" dirty="0"/>
          </a:p>
          <a:p>
            <a:r>
              <a:rPr lang="en-US" dirty="0"/>
              <a:t>Forms - </a:t>
            </a:r>
            <a:r>
              <a:rPr lang="en-US" dirty="0">
                <a:hlinkClick r:id="rId3"/>
              </a:rPr>
              <a:t>Registrar FAQ's (scyouthsoccer.com)</a:t>
            </a:r>
            <a:endParaRPr lang="en-US" dirty="0"/>
          </a:p>
          <a:p>
            <a:pPr marL="0" indent="0">
              <a:buNone/>
            </a:pPr>
            <a:endParaRPr lang="en-US" dirty="0"/>
          </a:p>
        </p:txBody>
      </p:sp>
    </p:spTree>
    <p:extLst>
      <p:ext uri="{BB962C8B-B14F-4D97-AF65-F5344CB8AC3E}">
        <p14:creationId xmlns:p14="http://schemas.microsoft.com/office/powerpoint/2010/main" val="3647510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b="1">
                <a:solidFill>
                  <a:srgbClr val="FF0000"/>
                </a:solidFill>
              </a:rPr>
              <a:t>Cup Fees</a:t>
            </a:r>
          </a:p>
        </p:txBody>
      </p:sp>
      <p:sp>
        <p:nvSpPr>
          <p:cNvPr id="3" name="Content Placeholder 2"/>
          <p:cNvSpPr>
            <a:spLocks noGrp="1"/>
          </p:cNvSpPr>
          <p:nvPr>
            <p:ph idx="1"/>
          </p:nvPr>
        </p:nvSpPr>
        <p:spPr>
          <a:xfrm>
            <a:off x="1208314" y="1955346"/>
            <a:ext cx="7402286" cy="2947308"/>
          </a:xfrm>
        </p:spPr>
        <p:txBody>
          <a:bodyPr>
            <a:normAutofit fontScale="92500" lnSpcReduction="20000"/>
          </a:bodyPr>
          <a:lstStyle/>
          <a:p>
            <a:pPr marL="0" indent="0">
              <a:buNone/>
            </a:pPr>
            <a:r>
              <a:rPr lang="en-US" dirty="0"/>
              <a:t>Open Cup</a:t>
            </a:r>
          </a:p>
          <a:p>
            <a:r>
              <a:rPr lang="en-US" dirty="0"/>
              <a:t>13U-14U Teams - $575</a:t>
            </a:r>
          </a:p>
          <a:p>
            <a:r>
              <a:rPr lang="en-US" dirty="0"/>
              <a:t>15U-16U Teams - $625</a:t>
            </a:r>
          </a:p>
          <a:p>
            <a:r>
              <a:rPr lang="en-US" dirty="0"/>
              <a:t>17U-19U Teams - $650</a:t>
            </a:r>
          </a:p>
          <a:p>
            <a:pPr marL="0" indent="0">
              <a:buNone/>
            </a:pPr>
            <a:endParaRPr lang="en-US" dirty="0"/>
          </a:p>
          <a:p>
            <a:pPr marL="0" indent="0">
              <a:buNone/>
            </a:pPr>
            <a:r>
              <a:rPr lang="en-US" dirty="0"/>
              <a:t>USYS South Carolina State Cup (Piedmont Teams) - $450</a:t>
            </a:r>
          </a:p>
          <a:p>
            <a:pPr marL="0" indent="0">
              <a:buNone/>
            </a:pPr>
            <a:r>
              <a:rPr lang="en-US" dirty="0"/>
              <a:t>USYS South Carolina Presidents Cup – no fee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307851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92036" y="496335"/>
            <a:ext cx="6492336" cy="646664"/>
          </a:xfrm>
        </p:spPr>
        <p:txBody>
          <a:bodyPr>
            <a:normAutofit fontScale="90000"/>
          </a:bodyPr>
          <a:lstStyle/>
          <a:p>
            <a:r>
              <a:rPr lang="en-US" b="1" dirty="0">
                <a:solidFill>
                  <a:srgbClr val="FF0000"/>
                </a:solidFill>
              </a:rPr>
              <a:t>Cups &amp; Games 2023 (Tentative)</a:t>
            </a:r>
          </a:p>
        </p:txBody>
      </p:sp>
      <p:sp>
        <p:nvSpPr>
          <p:cNvPr id="2" name="Content Placeholder 1"/>
          <p:cNvSpPr>
            <a:spLocks noGrp="1"/>
          </p:cNvSpPr>
          <p:nvPr>
            <p:ph idx="1"/>
          </p:nvPr>
        </p:nvSpPr>
        <p:spPr>
          <a:xfrm>
            <a:off x="1679986" y="1575707"/>
            <a:ext cx="6316436" cy="3918858"/>
          </a:xfrm>
        </p:spPr>
        <p:txBody>
          <a:bodyPr>
            <a:normAutofit/>
          </a:bodyPr>
          <a:lstStyle/>
          <a:p>
            <a:pPr lvl="1">
              <a:buFont typeface="Courier New" panose="02070309020205020404" pitchFamily="49" charset="0"/>
              <a:buChar char="o"/>
            </a:pPr>
            <a:r>
              <a:rPr lang="en-US" dirty="0"/>
              <a:t>Fall Festival – November (one day only) – 4th</a:t>
            </a:r>
          </a:p>
          <a:p>
            <a:pPr lvl="1">
              <a:buFont typeface="Courier New" panose="02070309020205020404" pitchFamily="49" charset="0"/>
              <a:buChar char="o"/>
            </a:pPr>
            <a:endParaRPr lang="en-US" dirty="0"/>
          </a:p>
          <a:p>
            <a:pPr lvl="1">
              <a:buFont typeface="Courier New" panose="02070309020205020404" pitchFamily="49" charset="0"/>
              <a:buChar char="o"/>
            </a:pPr>
            <a:r>
              <a:rPr lang="en-US" dirty="0"/>
              <a:t>Open Cup – December 2-3</a:t>
            </a:r>
          </a:p>
          <a:p>
            <a:pPr lvl="1">
              <a:buFont typeface="Courier New" panose="02070309020205020404" pitchFamily="49" charset="0"/>
              <a:buChar char="o"/>
            </a:pPr>
            <a:endParaRPr lang="en-US" dirty="0"/>
          </a:p>
          <a:p>
            <a:pPr lvl="1">
              <a:buFont typeface="Courier New" panose="02070309020205020404" pitchFamily="49" charset="0"/>
              <a:buChar char="o"/>
            </a:pPr>
            <a:r>
              <a:rPr lang="en-US" dirty="0"/>
              <a:t>USYS South Carolina State Cup &amp; USYS South Carolina Presidents Cup – </a:t>
            </a:r>
          </a:p>
          <a:p>
            <a:pPr lvl="2">
              <a:buFont typeface="Courier New" panose="02070309020205020404" pitchFamily="49" charset="0"/>
              <a:buChar char="o"/>
            </a:pPr>
            <a:r>
              <a:rPr lang="en-US" dirty="0"/>
              <a:t>1</a:t>
            </a:r>
            <a:r>
              <a:rPr lang="en-US" baseline="30000" dirty="0"/>
              <a:t>st</a:t>
            </a:r>
            <a:r>
              <a:rPr lang="en-US" dirty="0"/>
              <a:t> Round – November 22 – December 15</a:t>
            </a:r>
          </a:p>
          <a:p>
            <a:pPr lvl="2">
              <a:buFont typeface="Courier New" panose="02070309020205020404" pitchFamily="49" charset="0"/>
              <a:buChar char="o"/>
            </a:pPr>
            <a:r>
              <a:rPr lang="en-US" dirty="0"/>
              <a:t>Cup – December 16-17</a:t>
            </a:r>
          </a:p>
        </p:txBody>
      </p:sp>
    </p:spTree>
    <p:extLst>
      <p:ext uri="{BB962C8B-B14F-4D97-AF65-F5344CB8AC3E}">
        <p14:creationId xmlns:p14="http://schemas.microsoft.com/office/powerpoint/2010/main" val="4339306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a:t>Thanks!</a:t>
            </a:r>
          </a:p>
        </p:txBody>
      </p:sp>
      <p:sp>
        <p:nvSpPr>
          <p:cNvPr id="2" name="Content Placeholder 1"/>
          <p:cNvSpPr>
            <a:spLocks noGrp="1"/>
          </p:cNvSpPr>
          <p:nvPr>
            <p:ph idx="1"/>
          </p:nvPr>
        </p:nvSpPr>
        <p:spPr>
          <a:xfrm>
            <a:off x="533400" y="2057400"/>
            <a:ext cx="8229600" cy="2252472"/>
          </a:xfrm>
        </p:spPr>
        <p:txBody>
          <a:bodyPr/>
          <a:lstStyle/>
          <a:p>
            <a:r>
              <a:rPr lang="en-US" dirty="0"/>
              <a:t>Thank you all for your hard work, willingness to adapt to changes, and keeping your clubs informed.</a:t>
            </a:r>
          </a:p>
        </p:txBody>
      </p:sp>
    </p:spTree>
    <p:extLst>
      <p:ext uri="{BB962C8B-B14F-4D97-AF65-F5344CB8AC3E}">
        <p14:creationId xmlns:p14="http://schemas.microsoft.com/office/powerpoint/2010/main" val="1204525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7024744" cy="646664"/>
          </a:xfrm>
        </p:spPr>
        <p:txBody>
          <a:bodyPr>
            <a:normAutofit fontScale="90000"/>
          </a:bodyPr>
          <a:lstStyle/>
          <a:p>
            <a:r>
              <a:rPr lang="en-US" b="1">
                <a:solidFill>
                  <a:srgbClr val="FF0000"/>
                </a:solidFill>
              </a:rPr>
              <a:t>Registration</a:t>
            </a:r>
          </a:p>
        </p:txBody>
      </p:sp>
      <p:sp>
        <p:nvSpPr>
          <p:cNvPr id="3" name="Content Placeholder 2"/>
          <p:cNvSpPr>
            <a:spLocks noGrp="1"/>
          </p:cNvSpPr>
          <p:nvPr>
            <p:ph idx="1"/>
          </p:nvPr>
        </p:nvSpPr>
        <p:spPr>
          <a:xfrm>
            <a:off x="1151164" y="1428750"/>
            <a:ext cx="7459436" cy="3167743"/>
          </a:xfrm>
        </p:spPr>
        <p:txBody>
          <a:bodyPr>
            <a:normAutofit/>
          </a:bodyPr>
          <a:lstStyle/>
          <a:p>
            <a:r>
              <a:rPr lang="en-US" dirty="0"/>
              <a:t>Affiliation Form due June 1, 2023</a:t>
            </a:r>
          </a:p>
          <a:p>
            <a:r>
              <a:rPr lang="en-US" dirty="0"/>
              <a:t>New season(23/24) available now</a:t>
            </a:r>
          </a:p>
          <a:p>
            <a:r>
              <a:rPr lang="en-US" dirty="0"/>
              <a:t>All players &amp; coaches in your club must be registered with SC Youth Soccer or USSF affiliated organization.</a:t>
            </a:r>
          </a:p>
          <a:p>
            <a:r>
              <a:rPr lang="en-US" dirty="0"/>
              <a:t>Merge duplicates</a:t>
            </a:r>
          </a:p>
        </p:txBody>
      </p:sp>
    </p:spTree>
    <p:extLst>
      <p:ext uri="{BB962C8B-B14F-4D97-AF65-F5344CB8AC3E}">
        <p14:creationId xmlns:p14="http://schemas.microsoft.com/office/powerpoint/2010/main" val="1454776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6039" y="900793"/>
            <a:ext cx="7780565" cy="609600"/>
          </a:xfrm>
        </p:spPr>
        <p:txBody>
          <a:bodyPr>
            <a:normAutofit fontScale="90000"/>
          </a:bodyPr>
          <a:lstStyle/>
          <a:p>
            <a:r>
              <a:rPr lang="en-US" b="1" dirty="0">
                <a:solidFill>
                  <a:srgbClr val="FF0000"/>
                </a:solidFill>
              </a:rPr>
              <a:t>Club Information/Billing Information</a:t>
            </a:r>
          </a:p>
        </p:txBody>
      </p:sp>
      <p:sp>
        <p:nvSpPr>
          <p:cNvPr id="3" name="Content Placeholder 2"/>
          <p:cNvSpPr>
            <a:spLocks noGrp="1"/>
          </p:cNvSpPr>
          <p:nvPr>
            <p:ph idx="1"/>
          </p:nvPr>
        </p:nvSpPr>
        <p:spPr>
          <a:xfrm>
            <a:off x="1187322" y="1510393"/>
            <a:ext cx="7398001" cy="3257550"/>
          </a:xfrm>
        </p:spPr>
        <p:txBody>
          <a:bodyPr>
            <a:normAutofit/>
          </a:bodyPr>
          <a:lstStyle/>
          <a:p>
            <a:r>
              <a:rPr lang="en-US" dirty="0"/>
              <a:t>Check to make sure this is showing under the club configuration tab and then billing tab. It is important to have the correct billing information listed and current.</a:t>
            </a:r>
          </a:p>
        </p:txBody>
      </p:sp>
      <p:sp>
        <p:nvSpPr>
          <p:cNvPr id="4" name="Rectangle 3"/>
          <p:cNvSpPr/>
          <p:nvPr/>
        </p:nvSpPr>
        <p:spPr>
          <a:xfrm>
            <a:off x="450194" y="4457185"/>
            <a:ext cx="184731" cy="369332"/>
          </a:xfrm>
          <a:prstGeom prst="rect">
            <a:avLst/>
          </a:prstGeom>
        </p:spPr>
        <p:txBody>
          <a:bodyPr wrap="none">
            <a:spAutoFit/>
          </a:bodyPr>
          <a:lstStyle/>
          <a:p>
            <a:endParaRPr lang="en-US"/>
          </a:p>
        </p:txBody>
      </p:sp>
    </p:spTree>
    <p:extLst>
      <p:ext uri="{BB962C8B-B14F-4D97-AF65-F5344CB8AC3E}">
        <p14:creationId xmlns:p14="http://schemas.microsoft.com/office/powerpoint/2010/main" val="1690042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3821" y="568778"/>
            <a:ext cx="7309204" cy="838200"/>
          </a:xfrm>
        </p:spPr>
        <p:txBody>
          <a:bodyPr>
            <a:normAutofit/>
          </a:bodyPr>
          <a:lstStyle/>
          <a:p>
            <a:r>
              <a:rPr lang="en-US" b="1" dirty="0">
                <a:solidFill>
                  <a:srgbClr val="FF0000"/>
                </a:solidFill>
              </a:rPr>
              <a:t>Background Checks</a:t>
            </a:r>
          </a:p>
        </p:txBody>
      </p:sp>
      <p:sp>
        <p:nvSpPr>
          <p:cNvPr id="3" name="Content Placeholder 2"/>
          <p:cNvSpPr>
            <a:spLocks noGrp="1"/>
          </p:cNvSpPr>
          <p:nvPr>
            <p:ph idx="1"/>
          </p:nvPr>
        </p:nvSpPr>
        <p:spPr>
          <a:xfrm>
            <a:off x="881743" y="2061483"/>
            <a:ext cx="8157725" cy="2735034"/>
          </a:xfrm>
        </p:spPr>
        <p:txBody>
          <a:bodyPr>
            <a:normAutofit/>
          </a:bodyPr>
          <a:lstStyle/>
          <a:p>
            <a:r>
              <a:rPr lang="en-US" dirty="0"/>
              <a:t>http://scysa-bgc.sportsaffinity.com/reg/index.asp</a:t>
            </a:r>
          </a:p>
          <a:p>
            <a:r>
              <a:rPr lang="en-US" b="1" dirty="0"/>
              <a:t>Check to make sure your board’s background checks have not expired; coaches/managers too.</a:t>
            </a:r>
          </a:p>
          <a:p>
            <a:pPr marL="0" indent="0">
              <a:buNone/>
            </a:pPr>
            <a:endParaRPr lang="en-US" dirty="0"/>
          </a:p>
        </p:txBody>
      </p:sp>
    </p:spTree>
    <p:extLst>
      <p:ext uri="{BB962C8B-B14F-4D97-AF65-F5344CB8AC3E}">
        <p14:creationId xmlns:p14="http://schemas.microsoft.com/office/powerpoint/2010/main" val="382373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9100" y="228600"/>
            <a:ext cx="7543800" cy="868362"/>
          </a:xfrm>
        </p:spPr>
        <p:txBody>
          <a:bodyPr>
            <a:noAutofit/>
          </a:bodyPr>
          <a:lstStyle/>
          <a:p>
            <a:r>
              <a:rPr lang="en-US" sz="3200" b="1" err="1">
                <a:solidFill>
                  <a:srgbClr val="FF0000"/>
                </a:solidFill>
              </a:rPr>
              <a:t>Safesport</a:t>
            </a:r>
            <a:r>
              <a:rPr lang="en-US" sz="3200" b="1">
                <a:solidFill>
                  <a:srgbClr val="FF0000"/>
                </a:solidFill>
              </a:rPr>
              <a:t> Certificates</a:t>
            </a:r>
          </a:p>
        </p:txBody>
      </p:sp>
      <p:sp>
        <p:nvSpPr>
          <p:cNvPr id="2" name="Content Placeholder 1"/>
          <p:cNvSpPr>
            <a:spLocks noGrp="1"/>
          </p:cNvSpPr>
          <p:nvPr>
            <p:ph idx="1"/>
          </p:nvPr>
        </p:nvSpPr>
        <p:spPr>
          <a:xfrm>
            <a:off x="1045028" y="1249136"/>
            <a:ext cx="6879771" cy="5224815"/>
          </a:xfrm>
        </p:spPr>
        <p:txBody>
          <a:bodyPr>
            <a:normAutofit/>
          </a:bodyPr>
          <a:lstStyle/>
          <a:p>
            <a:pPr lvl="0"/>
            <a:r>
              <a:rPr lang="en-US" dirty="0"/>
              <a:t>SAFESPORT ABUSE PREVENTION CERTIFICATE is a certificate showing all administrators within the club (coach, assistant coach, board of directors, and managers) have completed the states abuse prevention program </a:t>
            </a:r>
            <a:r>
              <a:rPr lang="en-US" b="1" u="sng" dirty="0"/>
              <a:t>required by law</a:t>
            </a:r>
            <a:r>
              <a:rPr lang="en-US" dirty="0"/>
              <a:t>.  All club admins must have a certificate showing in the state’s registration database system.</a:t>
            </a:r>
          </a:p>
          <a:p>
            <a:r>
              <a:rPr lang="en-US" dirty="0"/>
              <a:t>Training must be completed </a:t>
            </a:r>
            <a:r>
              <a:rPr lang="en-US" b="1" u="sng" dirty="0"/>
              <a:t>every year</a:t>
            </a:r>
            <a:r>
              <a:rPr lang="en-US" dirty="0"/>
              <a:t>. Certificate will be removed once it has expired.</a:t>
            </a:r>
          </a:p>
          <a:p>
            <a:endParaRPr lang="en-US" dirty="0"/>
          </a:p>
        </p:txBody>
      </p:sp>
    </p:spTree>
    <p:extLst>
      <p:ext uri="{BB962C8B-B14F-4D97-AF65-F5344CB8AC3E}">
        <p14:creationId xmlns:p14="http://schemas.microsoft.com/office/powerpoint/2010/main" val="946403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843" y="503238"/>
            <a:ext cx="7467600" cy="715962"/>
          </a:xfrm>
        </p:spPr>
        <p:txBody>
          <a:bodyPr>
            <a:normAutofit/>
          </a:bodyPr>
          <a:lstStyle/>
          <a:p>
            <a:r>
              <a:rPr lang="en-US" sz="3600" b="1" dirty="0" err="1">
                <a:solidFill>
                  <a:srgbClr val="FF0000"/>
                </a:solidFill>
              </a:rPr>
              <a:t>Safesport</a:t>
            </a:r>
            <a:r>
              <a:rPr lang="en-US" sz="3600" b="1" dirty="0">
                <a:solidFill>
                  <a:srgbClr val="FF0000"/>
                </a:solidFill>
              </a:rPr>
              <a:t> Certificates</a:t>
            </a:r>
            <a:endParaRPr lang="en-US" sz="3600" dirty="0">
              <a:solidFill>
                <a:srgbClr val="FF0000"/>
              </a:solidFill>
            </a:endParaRPr>
          </a:p>
        </p:txBody>
      </p:sp>
      <p:sp>
        <p:nvSpPr>
          <p:cNvPr id="3" name="Content Placeholder 2"/>
          <p:cNvSpPr>
            <a:spLocks noGrp="1"/>
          </p:cNvSpPr>
          <p:nvPr>
            <p:ph idx="1"/>
          </p:nvPr>
        </p:nvSpPr>
        <p:spPr>
          <a:xfrm>
            <a:off x="1289956" y="1219200"/>
            <a:ext cx="6634843" cy="4873752"/>
          </a:xfrm>
        </p:spPr>
        <p:txBody>
          <a:bodyPr>
            <a:normAutofit/>
          </a:bodyPr>
          <a:lstStyle/>
          <a:p>
            <a:r>
              <a:rPr lang="en-US" dirty="0"/>
              <a:t>Go to: </a:t>
            </a:r>
            <a:r>
              <a:rPr lang="en-US" dirty="0">
                <a:hlinkClick r:id="rId2"/>
              </a:rPr>
              <a:t>https://learning.ussoccer.com</a:t>
            </a:r>
            <a:endParaRPr lang="en-US" dirty="0"/>
          </a:p>
          <a:p>
            <a:r>
              <a:rPr lang="en-US" dirty="0"/>
              <a:t>Log in if you already have an account, if not create one making sure to complete all questions use coach if you are an administrator or manager. Make sure you use the same email as what your club has you registered in Soccer Connect (Affinity)</a:t>
            </a:r>
          </a:p>
          <a:p>
            <a:r>
              <a:rPr lang="en-US" dirty="0"/>
              <a:t>Coaches w/ accounts will be notified to update their certificate</a:t>
            </a:r>
          </a:p>
          <a:p>
            <a:r>
              <a:rPr lang="en-US" dirty="0"/>
              <a:t>All admins (coach, manager, board members, team assistants, etc.) must have SafeSport.</a:t>
            </a:r>
          </a:p>
        </p:txBody>
      </p:sp>
    </p:spTree>
    <p:extLst>
      <p:ext uri="{BB962C8B-B14F-4D97-AF65-F5344CB8AC3E}">
        <p14:creationId xmlns:p14="http://schemas.microsoft.com/office/powerpoint/2010/main" val="3443750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b="1" dirty="0" err="1">
                <a:solidFill>
                  <a:srgbClr val="FF0000"/>
                </a:solidFill>
              </a:rPr>
              <a:t>Safesport</a:t>
            </a:r>
            <a:r>
              <a:rPr lang="en-US" b="1" dirty="0">
                <a:solidFill>
                  <a:srgbClr val="FF0000"/>
                </a:solidFill>
              </a:rPr>
              <a:t> Certificates</a:t>
            </a:r>
          </a:p>
        </p:txBody>
      </p:sp>
      <p:sp>
        <p:nvSpPr>
          <p:cNvPr id="3" name="Content Placeholder 2"/>
          <p:cNvSpPr>
            <a:spLocks noGrp="1"/>
          </p:cNvSpPr>
          <p:nvPr>
            <p:ph idx="1"/>
          </p:nvPr>
        </p:nvSpPr>
        <p:spPr>
          <a:xfrm>
            <a:off x="965805" y="1159328"/>
            <a:ext cx="7704667" cy="5698672"/>
          </a:xfrm>
        </p:spPr>
        <p:txBody>
          <a:bodyPr>
            <a:normAutofit fontScale="70000" lnSpcReduction="20000"/>
          </a:bodyPr>
          <a:lstStyle/>
          <a:p>
            <a:pPr algn="l"/>
            <a:r>
              <a:rPr lang="en-US" b="0" i="0" dirty="0">
                <a:solidFill>
                  <a:srgbClr val="242424"/>
                </a:solidFill>
                <a:effectLst/>
                <a:latin typeface="Segoe UI" panose="020B0502040204020203" pitchFamily="34" charset="0"/>
              </a:rPr>
              <a:t>When players turn 18, they become subject to adult SafeSport training requirements. To remain eligible to play, all players 18 years and older must complete their </a:t>
            </a:r>
            <a:r>
              <a:rPr lang="en-US" b="0" i="1" dirty="0">
                <a:solidFill>
                  <a:srgbClr val="242424"/>
                </a:solidFill>
                <a:effectLst/>
                <a:latin typeface="Segoe UI" panose="020B0502040204020203" pitchFamily="34" charset="0"/>
              </a:rPr>
              <a:t>SafeSport training</a:t>
            </a:r>
            <a:r>
              <a:rPr lang="en-US" b="0" i="0" dirty="0">
                <a:solidFill>
                  <a:srgbClr val="242424"/>
                </a:solidFill>
                <a:effectLst/>
                <a:latin typeface="Segoe UI" panose="020B0502040204020203" pitchFamily="34" charset="0"/>
              </a:rPr>
              <a:t>. This abuse prevention education is offered online, free of charge, by the U.S. Center for SafeSport.</a:t>
            </a:r>
          </a:p>
          <a:p>
            <a:pPr algn="l"/>
            <a:r>
              <a:rPr lang="en-US" b="0" i="0" dirty="0">
                <a:solidFill>
                  <a:srgbClr val="242424"/>
                </a:solidFill>
                <a:effectLst/>
                <a:latin typeface="Segoe UI" panose="020B0502040204020203" pitchFamily="34" charset="0"/>
              </a:rPr>
              <a:t>Before training, please update the South Carolina Youth Soccer player profile with the email address that will also be used to set up an account on SafeSport. A parent or guardian can do this by accessing the profile via their South Carolina Youth Soccer My Account page.</a:t>
            </a:r>
          </a:p>
          <a:p>
            <a:pPr algn="l"/>
            <a:r>
              <a:rPr lang="en-US" b="0" i="0" dirty="0">
                <a:solidFill>
                  <a:srgbClr val="242424"/>
                </a:solidFill>
                <a:effectLst/>
                <a:latin typeface="Segoe UI" panose="020B0502040204020203" pitchFamily="34" charset="0"/>
              </a:rPr>
              <a:t>The link below </a:t>
            </a:r>
            <a:r>
              <a:rPr lang="en-US" b="1" i="0" dirty="0">
                <a:solidFill>
                  <a:srgbClr val="242424"/>
                </a:solidFill>
                <a:effectLst/>
                <a:latin typeface="Segoe UI" panose="020B0502040204020203" pitchFamily="34" charset="0"/>
              </a:rPr>
              <a:t>must </a:t>
            </a:r>
            <a:r>
              <a:rPr lang="en-US" b="0" i="0" dirty="0">
                <a:solidFill>
                  <a:srgbClr val="242424"/>
                </a:solidFill>
                <a:effectLst/>
                <a:latin typeface="Segoe UI" panose="020B0502040204020203" pitchFamily="34" charset="0"/>
              </a:rPr>
              <a:t>be used to enter the training portal. Additionally, when setting up the SafeSport profile, it is important that the first name, last name, and email match what is on file in South Carolina Youth Soccer. This will ensure that SafeSport course results are automatically inserted into the South Carolina Youth Soccer record. Make sure player is not using an email that a parent has already used to do their SafeSport training.</a:t>
            </a:r>
          </a:p>
          <a:p>
            <a:pPr algn="l"/>
            <a:r>
              <a:rPr lang="en-US" b="0" i="0" dirty="0">
                <a:solidFill>
                  <a:srgbClr val="242424"/>
                </a:solidFill>
                <a:effectLst/>
                <a:latin typeface="Segoe UI" panose="020B0502040204020203" pitchFamily="34" charset="0"/>
              </a:rPr>
              <a:t>To set up an account and start training, use this exact link:</a:t>
            </a:r>
            <a:br>
              <a:rPr lang="en-US" b="0" i="0" dirty="0">
                <a:solidFill>
                  <a:srgbClr val="242424"/>
                </a:solidFill>
                <a:effectLst/>
                <a:latin typeface="Segoe UI" panose="020B0502040204020203" pitchFamily="34" charset="0"/>
              </a:rPr>
            </a:br>
            <a:r>
              <a:rPr lang="en-US" b="0" i="0" dirty="0">
                <a:solidFill>
                  <a:srgbClr val="242424"/>
                </a:solidFill>
                <a:effectLst/>
                <a:latin typeface="Segoe UI" panose="020B0502040204020203" pitchFamily="34" charset="0"/>
                <a:hlinkClick r:id="rId2"/>
              </a:rPr>
              <a:t>https://safesporttrained.org/?KeyName=tsVWe36Xa6PS3b5NzOug</a:t>
            </a:r>
            <a:endParaRPr lang="en-US" b="0" i="0" dirty="0">
              <a:solidFill>
                <a:srgbClr val="242424"/>
              </a:solidFill>
              <a:effectLst/>
              <a:latin typeface="Segoe UI" panose="020B0502040204020203" pitchFamily="34" charset="0"/>
            </a:endParaRPr>
          </a:p>
          <a:p>
            <a:pPr algn="l"/>
            <a:endParaRPr lang="en-US" dirty="0">
              <a:solidFill>
                <a:srgbClr val="242424"/>
              </a:solidFill>
              <a:latin typeface="Segoe UI" panose="020B0502040204020203" pitchFamily="34" charset="0"/>
            </a:endParaRPr>
          </a:p>
          <a:p>
            <a:pPr algn="l"/>
            <a:r>
              <a:rPr lang="en-US" b="1" i="0" dirty="0">
                <a:solidFill>
                  <a:srgbClr val="FF0000"/>
                </a:solidFill>
                <a:effectLst/>
                <a:latin typeface="Segoe UI" panose="020B0502040204020203" pitchFamily="34" charset="0"/>
              </a:rPr>
              <a:t>All 2005 players must do SafeSport as they turn 18.  Teams won’t be activated until the players that are already 18 have their SafeSport completed.</a:t>
            </a:r>
          </a:p>
          <a:p>
            <a:pPr marL="0" indent="0">
              <a:buNone/>
            </a:pPr>
            <a:endParaRPr lang="en-US" dirty="0"/>
          </a:p>
        </p:txBody>
      </p:sp>
    </p:spTree>
    <p:extLst>
      <p:ext uri="{BB962C8B-B14F-4D97-AF65-F5344CB8AC3E}">
        <p14:creationId xmlns:p14="http://schemas.microsoft.com/office/powerpoint/2010/main" val="2547885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230754036B4E649A2F4B3D4D035451A" ma:contentTypeVersion="4" ma:contentTypeDescription="Create a new document." ma:contentTypeScope="" ma:versionID="26607ce08aa21d08a2c156b06104ad9a">
  <xsd:schema xmlns:xsd="http://www.w3.org/2001/XMLSchema" xmlns:xs="http://www.w3.org/2001/XMLSchema" xmlns:p="http://schemas.microsoft.com/office/2006/metadata/properties" xmlns:ns2="0c46dc44-7353-4cb7-94d9-88da89557b63" targetNamespace="http://schemas.microsoft.com/office/2006/metadata/properties" ma:root="true" ma:fieldsID="38df4f7edcd6c44bc9c28fa4ca89e383" ns2:_="">
    <xsd:import namespace="0c46dc44-7353-4cb7-94d9-88da89557b6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46dc44-7353-4cb7-94d9-88da89557b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39B066-4F29-4314-A9A3-367C0DF7666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8373E80-4593-42B0-85E4-F641D7D5E606}">
  <ds:schemaRefs>
    <ds:schemaRef ds:uri="http://schemas.microsoft.com/sharepoint/v3/contenttype/forms"/>
  </ds:schemaRefs>
</ds:datastoreItem>
</file>

<file path=customXml/itemProps3.xml><?xml version="1.0" encoding="utf-8"?>
<ds:datastoreItem xmlns:ds="http://schemas.openxmlformats.org/officeDocument/2006/customXml" ds:itemID="{9575C70C-31BC-4DD1-BAA9-4F749F1C21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46dc44-7353-4cb7-94d9-88da89557b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TM03457496[[fn=Parallax]]</Template>
  <TotalTime>1880</TotalTime>
  <Words>2827</Words>
  <Application>Microsoft Office PowerPoint</Application>
  <PresentationFormat>On-screen Show (4:3)</PresentationFormat>
  <Paragraphs>269</Paragraphs>
  <Slides>32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Arial</vt:lpstr>
      <vt:lpstr>Calibri</vt:lpstr>
      <vt:lpstr>Century Schoolbook</vt:lpstr>
      <vt:lpstr>Corbel</vt:lpstr>
      <vt:lpstr>Courier New</vt:lpstr>
      <vt:lpstr>Segoe UI</vt:lpstr>
      <vt:lpstr>Wingdings</vt:lpstr>
      <vt:lpstr>Wingdings,Sans-Serif</vt:lpstr>
      <vt:lpstr>Parallax</vt:lpstr>
      <vt:lpstr>Registrar’s Workshop  </vt:lpstr>
      <vt:lpstr>Staff</vt:lpstr>
      <vt:lpstr>SC Youth Soccer Website https://www.scyouthsoccer.com</vt:lpstr>
      <vt:lpstr>Registration</vt:lpstr>
      <vt:lpstr>Club Information/Billing Information</vt:lpstr>
      <vt:lpstr>Background Checks</vt:lpstr>
      <vt:lpstr>Safesport Certificates</vt:lpstr>
      <vt:lpstr>Safesport Certificates</vt:lpstr>
      <vt:lpstr>Safesport Certificates</vt:lpstr>
      <vt:lpstr>Rules</vt:lpstr>
      <vt:lpstr>Rules</vt:lpstr>
      <vt:lpstr>NCS Rule Changes</vt:lpstr>
      <vt:lpstr>Housekeeping</vt:lpstr>
      <vt:lpstr>Housekeeping</vt:lpstr>
      <vt:lpstr>Red Card Ejection Notice</vt:lpstr>
      <vt:lpstr>Printing Passes</vt:lpstr>
      <vt:lpstr>International Clearance</vt:lpstr>
      <vt:lpstr>Amateur Clearance Methods</vt:lpstr>
      <vt:lpstr>International Clearance Templates</vt:lpstr>
      <vt:lpstr>International Clearance Wrap-up</vt:lpstr>
      <vt:lpstr>Create Teams</vt:lpstr>
      <vt:lpstr>Assigning Player/Admin</vt:lpstr>
      <vt:lpstr>Travel Documents</vt:lpstr>
      <vt:lpstr>Travel Rosters </vt:lpstr>
      <vt:lpstr>Travel Rosters</vt:lpstr>
      <vt:lpstr>Coaching Education</vt:lpstr>
      <vt:lpstr>Coaching license</vt:lpstr>
      <vt:lpstr>League Fees</vt:lpstr>
      <vt:lpstr>Referee Fees</vt:lpstr>
      <vt:lpstr>Cup Fees</vt:lpstr>
      <vt:lpstr>Cups &amp; Games 2023 (Tentative)</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Registrar’s Workshop</dc:title>
  <dc:creator>Nancy</dc:creator>
  <cp:lastModifiedBy>Nancy Shultz</cp:lastModifiedBy>
  <cp:revision>21</cp:revision>
  <dcterms:created xsi:type="dcterms:W3CDTF">2012-03-15T18:12:38Z</dcterms:created>
  <dcterms:modified xsi:type="dcterms:W3CDTF">2023-04-13T13:20:06Z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0x0101003230754036B4E649A2F4B3D4D035451A</vt:lpwstr>
  </property>
</Properties>
</file>